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9" r:id="rId17"/>
    <p:sldId id="278" r:id="rId18"/>
    <p:sldId id="272"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orient="horz" pos="4176">
          <p15:clr>
            <a:srgbClr val="A4A3A4"/>
          </p15:clr>
        </p15:guide>
        <p15:guide id="3" orient="horz" pos="624">
          <p15:clr>
            <a:srgbClr val="A4A3A4"/>
          </p15:clr>
        </p15:guide>
        <p15:guide id="4" pos="3840">
          <p15:clr>
            <a:srgbClr val="A4A3A4"/>
          </p15:clr>
        </p15:guide>
        <p15:guide id="5" pos="192">
          <p15:clr>
            <a:srgbClr val="A4A3A4"/>
          </p15:clr>
        </p15:guide>
        <p15:guide id="6" pos="74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gKyJAcg10UFEb+GoCYkB5Kb9xA2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766101-FADF-4677-A6B0-738DEBC0280B}">
  <a:tblStyle styleId="{94766101-FADF-4677-A6B0-738DEBC028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74"/>
    <p:restoredTop sz="86782"/>
  </p:normalViewPr>
  <p:slideViewPr>
    <p:cSldViewPr snapToGrid="0">
      <p:cViewPr>
        <p:scale>
          <a:sx n="97" d="100"/>
          <a:sy n="97" d="100"/>
        </p:scale>
        <p:origin x="80" y="528"/>
      </p:cViewPr>
      <p:guideLst>
        <p:guide orient="horz" pos="2160"/>
        <p:guide orient="horz" pos="4176"/>
        <p:guide orient="horz" pos="624"/>
        <p:guide pos="3840"/>
        <p:guide pos="192"/>
        <p:guide pos="7488"/>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 name="Google Shape;2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05beb6465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2d05beb6465_3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ff1d5183c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ff1d5183c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Mention how Interpolation Proximity metric is used in all of these convergences</a:t>
            </a: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Mention how when Interpolation is 0, SGD reduces to GD</a:t>
            </a:r>
          </a:p>
          <a:p>
            <a:pPr algn="l" rtl="0" fontAlgn="base">
              <a:buFont typeface="Arial" panose="020B0604020202020204" pitchFamily="34" charset="0"/>
              <a:buChar char="•"/>
            </a:pP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br>
              <a:rPr lang="en-US" dirty="0"/>
            </a:b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supremum of the expected difference between the loss functions when you change the dataset by one sample</a:t>
            </a:r>
            <a:endParaRPr dirty="0"/>
          </a:p>
        </p:txBody>
      </p:sp>
      <p:sp>
        <p:nvSpPr>
          <p:cNvPr id="174" name="Google Shape;1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d05beb646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2d05beb646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d05beb6465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d05beb6465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d05beb6465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d05beb6465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29e493f37b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g29e493f37b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u="none" strike="noStrike" dirty="0">
                <a:solidFill>
                  <a:srgbClr val="000000"/>
                </a:solidFill>
                <a:effectLst/>
                <a:latin typeface="Arial" panose="020B0604020202020204" pitchFamily="34" charset="0"/>
              </a:rPr>
              <a:t>Talk about this Algorithm very succinctly. Don’t waste too much time on this slide</a:t>
            </a:r>
          </a:p>
          <a:p>
            <a:pPr marL="0" lvl="0" indent="0" algn="l" rtl="0">
              <a:lnSpc>
                <a:spcPct val="100000"/>
              </a:lnSpc>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05beb646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g2d05beb6465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u="none" strike="noStrike" dirty="0">
                <a:solidFill>
                  <a:srgbClr val="000000"/>
                </a:solidFill>
                <a:effectLst/>
                <a:latin typeface="Arial" panose="020B0604020202020204" pitchFamily="34" charset="0"/>
              </a:rPr>
              <a:t>Articulate how the Loss Function across a Training Data Set is essentially the average of the cumulative Loss across all the individual data points</a:t>
            </a:r>
          </a:p>
          <a:p>
            <a:pPr marL="0" lvl="0" indent="0" algn="l" rtl="0">
              <a:lnSpc>
                <a:spcPct val="100000"/>
              </a:lnSpc>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d05beb646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g2d05beb6465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Be succinct here. The main point is to state that we sample gradients and that the Expected Value is equal to the gradient value</a:t>
            </a: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State that, in Mini Batch Stochastic Gradient Descent, we sample b gradients</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d05beb6465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d05beb6465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First state that x^* minimizes f as well</a:t>
            </a:r>
          </a:p>
          <a:p>
            <a:pPr algn="l"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State that, when Interpolation holds true, no matter what function gradient we sample, we know that we are heading in the right direction. </a:t>
            </a:r>
          </a:p>
          <a:p>
            <a:pPr marL="0" lvl="0" indent="0" algn="l" rtl="0">
              <a:spcBef>
                <a:spcPts val="0"/>
              </a:spcBef>
              <a:spcAft>
                <a:spcPts val="0"/>
              </a:spcAft>
              <a:buNone/>
            </a:pPr>
            <a:endParaRPr sz="2000" dirty="0">
              <a:solidFill>
                <a:srgbClr val="0000CC"/>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05beb6465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2d05beb6465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Some stochastic problems are easier than others. For instance, a problem where all the fi ’s are the same is easy to solve, as it suffices to minimize one fi to obtain a minimizer of f. We can also imagine that if the fi are not exactly the same but look similar, the problem will also be easy. And of course, we expect that the easier the problem, the faster our algorithms will be. In this section we present one way to quantify this phenomena.</a:t>
            </a:r>
            <a:endParaRPr lang="en-US" b="0" i="0" u="none" strike="noStrike" dirty="0">
              <a:solidFill>
                <a:srgbClr val="000000"/>
              </a:solidFill>
              <a:effectLst/>
            </a:endParaRPr>
          </a:p>
          <a:p>
            <a:br>
              <a:rPr lang="en-US" dirty="0"/>
            </a:br>
            <a:br>
              <a:rPr lang="en-US"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d05beb646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2d05beb6465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Update Step: Momentum as a memory of previous gradients</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Diagram: Direction moves towards the direction of previous iterate</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Advantages:</a:t>
            </a:r>
          </a:p>
          <a:p>
            <a:pPr lvl="3" algn="l" rtl="0">
              <a:spcBef>
                <a:spcPts val="0"/>
              </a:spcBef>
              <a:spcAft>
                <a:spcPts val="0"/>
              </a:spcAft>
            </a:pPr>
            <a:r>
              <a:rPr lang="en-US" sz="1800" b="0" i="0" u="none" strike="noStrike" dirty="0">
                <a:solidFill>
                  <a:srgbClr val="000000"/>
                </a:solidFill>
                <a:effectLst/>
                <a:latin typeface="Arial" panose="020B0604020202020204" pitchFamily="34" charset="0"/>
              </a:rPr>
              <a:t> Faster convergence when the algorithm moves in the same direction      </a:t>
            </a:r>
          </a:p>
          <a:p>
            <a:pPr lvl="3" algn="l" rtl="0">
              <a:spcBef>
                <a:spcPts val="0"/>
              </a:spcBef>
              <a:spcAft>
                <a:spcPts val="0"/>
              </a:spcAft>
            </a:pPr>
            <a:r>
              <a:rPr lang="en-US" sz="1800" b="0" i="0" u="none" strike="noStrike" dirty="0">
                <a:solidFill>
                  <a:srgbClr val="000000"/>
                </a:solidFill>
                <a:effectLst/>
                <a:latin typeface="Arial" panose="020B0604020202020204" pitchFamily="34" charset="0"/>
              </a:rPr>
              <a:t>    Jumps over local minimums </a:t>
            </a:r>
            <a:br>
              <a:rPr lang="en-US" dirty="0"/>
            </a:br>
            <a:br>
              <a:rPr lang="en-US" dirty="0"/>
            </a:b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05beb6465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2d05beb6465_3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Disadvantage of Momentum</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Main difference is in the gradient calculation step.</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Looks ahead and learns the curvature.</a:t>
            </a:r>
            <a:br>
              <a:rPr lang="en-US"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ff1d5183c6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ff1d5183c6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An adaptive learning method. → Each parameter has its own it’s  learning rate.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Adapts learning rate for each parameter based on previous gradients of the parameter.</a:t>
            </a:r>
          </a:p>
          <a:p>
            <a:pPr marL="457200" lvl="0" indent="-317500" algn="l" rtl="0">
              <a:spcBef>
                <a:spcPts val="0"/>
              </a:spcBef>
              <a:spcAft>
                <a:spcPts val="0"/>
              </a:spcAft>
              <a:buSzPts val="1400"/>
              <a:buChar char="●"/>
            </a:pPr>
            <a:r>
              <a:rPr lang="en-US" dirty="0"/>
              <a:t>Addresses the elongated ball problem encountered in a sparse data setting. </a:t>
            </a:r>
            <a:r>
              <a:rPr lang="en-US" dirty="0">
                <a:sym typeface="Wingdings" pitchFamily="2" charset="2"/>
              </a:rPr>
              <a:t> Image</a:t>
            </a:r>
            <a:endParaRPr lang="en-US" dirty="0"/>
          </a:p>
          <a:p>
            <a:pPr marL="457200" lvl="0" indent="-317500" algn="l" rtl="0">
              <a:spcBef>
                <a:spcPts val="0"/>
              </a:spcBef>
              <a:spcAft>
                <a:spcPts val="0"/>
              </a:spcAft>
              <a:buSzPts val="1400"/>
              <a:buChar char="●"/>
            </a:pPr>
            <a:r>
              <a:rPr lang="en-US" dirty="0" err="1"/>
              <a:t>Adagrad</a:t>
            </a:r>
            <a:r>
              <a:rPr lang="en-US" dirty="0"/>
              <a:t> step,</a:t>
            </a:r>
          </a:p>
          <a:p>
            <a:pPr marL="457200" lvl="0" indent="-317500" algn="l" rtl="0">
              <a:spcBef>
                <a:spcPts val="0"/>
              </a:spcBef>
              <a:spcAft>
                <a:spcPts val="0"/>
              </a:spcAft>
              <a:buSzPts val="1400"/>
              <a:buChar char="●"/>
            </a:pPr>
            <a:r>
              <a:rPr lang="en-US" dirty="0" err="1"/>
              <a:t>Adagard</a:t>
            </a:r>
            <a:r>
              <a:rPr lang="en-US" dirty="0"/>
              <a:t> </a:t>
            </a:r>
            <a:r>
              <a:rPr lang="en-US" dirty="0">
                <a:sym typeface="Wingdings" pitchFamily="2" charset="2"/>
              </a:rPr>
              <a:t> All the previous gradient information,</a:t>
            </a:r>
          </a:p>
          <a:p>
            <a:pPr marL="457200" lvl="0" indent="-317500" algn="l" rtl="0">
              <a:spcBef>
                <a:spcPts val="0"/>
              </a:spcBef>
              <a:spcAft>
                <a:spcPts val="0"/>
              </a:spcAft>
              <a:buSzPts val="1400"/>
              <a:buChar char="●"/>
            </a:pPr>
            <a:r>
              <a:rPr lang="en-US" dirty="0" err="1">
                <a:sym typeface="Wingdings" pitchFamily="2" charset="2"/>
              </a:rPr>
              <a:t>RMSProp</a:t>
            </a:r>
            <a:r>
              <a:rPr lang="en-US" dirty="0">
                <a:sym typeface="Wingdings" pitchFamily="2" charset="2"/>
              </a:rPr>
              <a:t>  A window of  sum of </a:t>
            </a:r>
            <a:r>
              <a:rPr lang="en-US" dirty="0" err="1">
                <a:sym typeface="Wingdings" pitchFamily="2" charset="2"/>
              </a:rPr>
              <a:t>squres</a:t>
            </a:r>
            <a:endParaRPr lang="en-US" dirty="0">
              <a:sym typeface="Wingdings" pitchFamily="2" charset="2"/>
            </a:endParaRPr>
          </a:p>
          <a:p>
            <a:pPr marL="457200" lvl="0" indent="-317500" algn="l" rtl="0">
              <a:spcBef>
                <a:spcPts val="0"/>
              </a:spcBef>
              <a:spcAft>
                <a:spcPts val="0"/>
              </a:spcAft>
              <a:buSzPts val="1400"/>
              <a:buChar char="●"/>
            </a:pPr>
            <a:r>
              <a:rPr lang="en-US" dirty="0" err="1">
                <a:sym typeface="Wingdings" pitchFamily="2" charset="2"/>
              </a:rPr>
              <a:t>Comutationally</a:t>
            </a:r>
            <a:r>
              <a:rPr lang="en-US" dirty="0">
                <a:sym typeface="Wingdings" pitchFamily="2" charset="2"/>
              </a:rPr>
              <a:t> equivalent and efficient way of discussing </a:t>
            </a:r>
            <a:r>
              <a:rPr lang="en-US">
                <a:sym typeface="Wingdings" pitchFamily="2" charset="2"/>
              </a:rPr>
              <a:t>this.</a:t>
            </a:r>
          </a:p>
          <a:p>
            <a:pPr marL="457200" lvl="0" indent="-317500" algn="l" rtl="0">
              <a:spcBef>
                <a:spcPts val="0"/>
              </a:spcBef>
              <a:spcAft>
                <a:spcPts val="0"/>
              </a:spcAft>
              <a:buSzPts val="1400"/>
              <a:buChar char="●"/>
            </a:pPr>
            <a:endParaRPr lang="en-US"/>
          </a:p>
          <a:p>
            <a:pPr marL="457200" lvl="0" indent="-317500" algn="l" rtl="0">
              <a:spcBef>
                <a:spcPts val="0"/>
              </a:spcBef>
              <a:spcAft>
                <a:spcPts val="0"/>
              </a:spcAft>
              <a:buSzPts val="1400"/>
              <a:buChar char="●"/>
            </a:pPr>
            <a:endParaRPr lang="en-US"/>
          </a:p>
          <a:p>
            <a:pPr marL="457200" lvl="0" indent="-317500" algn="l" rtl="0">
              <a:spcBef>
                <a:spcPts val="0"/>
              </a:spcBef>
              <a:spcAft>
                <a:spcPts val="0"/>
              </a:spcAft>
              <a:buSzPts val="1400"/>
              <a:buChar char="●"/>
            </a:pP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
        <p:cNvGrpSpPr/>
        <p:nvPr/>
      </p:nvGrpSpPr>
      <p:grpSpPr>
        <a:xfrm>
          <a:off x="0" y="0"/>
          <a:ext cx="0" cy="0"/>
          <a:chOff x="0" y="0"/>
          <a:chExt cx="0" cy="0"/>
        </a:xfrm>
      </p:grpSpPr>
      <p:sp>
        <p:nvSpPr>
          <p:cNvPr id="9" name="Google Shape;9;p5"/>
          <p:cNvSpPr/>
          <p:nvPr/>
        </p:nvSpPr>
        <p:spPr>
          <a:xfrm>
            <a:off x="0" y="228600"/>
            <a:ext cx="12192000" cy="91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 name="Google Shape;10;p5"/>
          <p:cNvSpPr txBox="1">
            <a:spLocks noGrp="1"/>
          </p:cNvSpPr>
          <p:nvPr>
            <p:ph type="ctrTitle"/>
          </p:nvPr>
        </p:nvSpPr>
        <p:spPr>
          <a:xfrm>
            <a:off x="304800" y="1525866"/>
            <a:ext cx="11582400" cy="12985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CC0000"/>
              </a:buClr>
              <a:buSzPts val="3200"/>
              <a:buFont typeface="Calibri"/>
              <a:buNone/>
              <a:defRPr sz="3200" b="0" i="0" u="none" strike="noStrike" cap="none">
                <a:solidFill>
                  <a:srgbClr val="CC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subTitle" idx="1"/>
          </p:nvPr>
        </p:nvSpPr>
        <p:spPr>
          <a:xfrm>
            <a:off x="1524000" y="4187825"/>
            <a:ext cx="9144000" cy="2365375"/>
          </a:xfrm>
          <a:prstGeom prst="rect">
            <a:avLst/>
          </a:prstGeom>
          <a:noFill/>
          <a:ln>
            <a:noFill/>
          </a:ln>
        </p:spPr>
        <p:txBody>
          <a:bodyPr spcFirstLastPara="1" wrap="square" lIns="91425" tIns="45700" rIns="91425" bIns="45700" anchor="t" anchorCtr="1">
            <a:noAutofit/>
          </a:bodyPr>
          <a:lstStyle>
            <a:lvl1pPr marR="0" lvl="0" algn="ctr"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2" name="Google Shape;12;p5"/>
          <p:cNvSpPr txBox="1">
            <a:spLocks noGrp="1"/>
          </p:cNvSpPr>
          <p:nvPr>
            <p:ph type="body" idx="2"/>
          </p:nvPr>
        </p:nvSpPr>
        <p:spPr>
          <a:xfrm>
            <a:off x="1828800" y="3087033"/>
            <a:ext cx="8534400" cy="83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 name="Google Shape;13;p5"/>
          <p:cNvPicPr preferRelativeResize="0"/>
          <p:nvPr/>
        </p:nvPicPr>
        <p:blipFill rotWithShape="1">
          <a:blip r:embed="rId2">
            <a:alphaModFix/>
          </a:blip>
          <a:srcRect/>
          <a:stretch/>
        </p:blipFill>
        <p:spPr>
          <a:xfrm>
            <a:off x="9067800" y="342900"/>
            <a:ext cx="2921211" cy="914400"/>
          </a:xfrm>
          <a:prstGeom prst="rect">
            <a:avLst/>
          </a:prstGeom>
          <a:noFill/>
          <a:ln>
            <a:noFill/>
          </a:ln>
        </p:spPr>
      </p:pic>
      <p:pic>
        <p:nvPicPr>
          <p:cNvPr id="14" name="Google Shape;14;p5" descr="A picture containing text, font, logo, graphics&#10;&#10;Description automatically generated"/>
          <p:cNvPicPr preferRelativeResize="0"/>
          <p:nvPr/>
        </p:nvPicPr>
        <p:blipFill rotWithShape="1">
          <a:blip r:embed="rId3">
            <a:alphaModFix/>
          </a:blip>
          <a:srcRect/>
          <a:stretch/>
        </p:blipFill>
        <p:spPr>
          <a:xfrm>
            <a:off x="304800" y="434340"/>
            <a:ext cx="3311640" cy="73152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
        <p:cNvGrpSpPr/>
        <p:nvPr/>
      </p:nvGrpSpPr>
      <p:grpSpPr>
        <a:xfrm>
          <a:off x="0" y="0"/>
          <a:ext cx="0" cy="0"/>
          <a:chOff x="0" y="0"/>
          <a:chExt cx="0" cy="0"/>
        </a:xfrm>
      </p:grpSpPr>
      <p:sp>
        <p:nvSpPr>
          <p:cNvPr id="16" name="Google Shape;16;p6"/>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lvl1pPr marR="0" lvl="0" algn="l" rtl="0">
              <a:lnSpc>
                <a:spcPct val="100000"/>
              </a:lnSpc>
              <a:spcBef>
                <a:spcPts val="0"/>
              </a:spcBef>
              <a:spcAft>
                <a:spcPts val="0"/>
              </a:spcAft>
              <a:buClr>
                <a:schemeClr val="lt1"/>
              </a:buClr>
              <a:buSzPts val="2800"/>
              <a:buFont typeface="Calibri"/>
              <a:buNone/>
              <a:defRPr sz="2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6"/>
          <p:cNvSpPr txBox="1">
            <a:spLocks noGrp="1"/>
          </p:cNvSpPr>
          <p:nvPr>
            <p:ph type="body" idx="1"/>
          </p:nvPr>
        </p:nvSpPr>
        <p:spPr>
          <a:xfrm>
            <a:off x="304800" y="985221"/>
            <a:ext cx="11582400" cy="5410199"/>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600"/>
              </a:spcBef>
              <a:spcAft>
                <a:spcPts val="0"/>
              </a:spcAft>
              <a:buClr>
                <a:srgbClr val="0000CC"/>
              </a:buClr>
              <a:buSzPts val="2000"/>
              <a:buFont typeface="Arial"/>
              <a:buNone/>
              <a:defRPr sz="2000" b="0" i="0" u="none" strike="noStrike" cap="none">
                <a:solidFill>
                  <a:srgbClr val="0000CC"/>
                </a:solidFill>
                <a:latin typeface="Calibri"/>
                <a:ea typeface="Calibri"/>
                <a:cs typeface="Calibri"/>
                <a:sym typeface="Calibri"/>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6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6"/>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9" name="Google Shape;19;p6" descr="Dharun Ravi and Molly Wei Charged (Video)"/>
          <p:cNvPicPr preferRelativeResize="0"/>
          <p:nvPr/>
        </p:nvPicPr>
        <p:blipFill rotWithShape="1">
          <a:blip r:embed="rId2">
            <a:alphaModFix/>
          </a:blip>
          <a:srcRect b="26471"/>
          <a:stretch/>
        </p:blipFill>
        <p:spPr>
          <a:xfrm>
            <a:off x="11125200" y="6334460"/>
            <a:ext cx="1008310" cy="27432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7"/>
          <p:cNvSpPr/>
          <p:nvPr/>
        </p:nvSpPr>
        <p:spPr>
          <a:xfrm>
            <a:off x="0" y="228600"/>
            <a:ext cx="12192000" cy="91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 name="Google Shape;22;p7" descr="Dharun Ravi and Molly Wei Charged (Video)"/>
          <p:cNvPicPr preferRelativeResize="0"/>
          <p:nvPr/>
        </p:nvPicPr>
        <p:blipFill rotWithShape="1">
          <a:blip r:embed="rId2">
            <a:alphaModFix/>
          </a:blip>
          <a:srcRect b="26471"/>
          <a:stretch/>
        </p:blipFill>
        <p:spPr>
          <a:xfrm>
            <a:off x="11125200" y="6334460"/>
            <a:ext cx="1008310" cy="2743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304800" y="2747962"/>
            <a:ext cx="11582400" cy="13620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CC0000"/>
              </a:buClr>
              <a:buSzPts val="2800"/>
              <a:buFont typeface="Calibri"/>
              <a:buNone/>
              <a:defRPr sz="2800" b="0" i="0" u="none" strike="noStrike" cap="none">
                <a:solidFill>
                  <a:srgbClr val="CC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 name="Google Shape;25;p8"/>
          <p:cNvSpPr/>
          <p:nvPr/>
        </p:nvSpPr>
        <p:spPr>
          <a:xfrm>
            <a:off x="0" y="228600"/>
            <a:ext cx="12192000" cy="91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6" name="Google Shape;26;p8" descr="Dharun Ravi and Molly Wei Charged (Video)"/>
          <p:cNvPicPr preferRelativeResize="0"/>
          <p:nvPr/>
        </p:nvPicPr>
        <p:blipFill rotWithShape="1">
          <a:blip r:embed="rId2">
            <a:alphaModFix/>
          </a:blip>
          <a:srcRect b="26471"/>
          <a:stretch/>
        </p:blipFill>
        <p:spPr>
          <a:xfrm>
            <a:off x="11125200" y="6334460"/>
            <a:ext cx="1008310" cy="27432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p:nvPr/>
        </p:nvSpPr>
        <p:spPr>
          <a:xfrm>
            <a:off x="0" y="0"/>
            <a:ext cx="12192000" cy="7620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 name="Google Shape;7;p4"/>
          <p:cNvSpPr/>
          <p:nvPr/>
        </p:nvSpPr>
        <p:spPr>
          <a:xfrm>
            <a:off x="0" y="6629400"/>
            <a:ext cx="12192000" cy="2286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1"/>
          <p:cNvSpPr txBox="1">
            <a:spLocks noGrp="1"/>
          </p:cNvSpPr>
          <p:nvPr>
            <p:ph type="ctrTitle"/>
          </p:nvPr>
        </p:nvSpPr>
        <p:spPr>
          <a:xfrm>
            <a:off x="304800" y="2779641"/>
            <a:ext cx="11582400" cy="129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CC0000"/>
              </a:buClr>
              <a:buSzPts val="3200"/>
              <a:buFont typeface="Calibri"/>
              <a:buNone/>
            </a:pPr>
            <a:r>
              <a:rPr lang="en-US"/>
              <a:t>Stochastic Gradient Descent for Large Scale Machine Learning Problems </a:t>
            </a:r>
            <a:endParaRPr/>
          </a:p>
        </p:txBody>
      </p:sp>
      <p:sp>
        <p:nvSpPr>
          <p:cNvPr id="32" name="Google Shape;32;p1"/>
          <p:cNvSpPr txBox="1"/>
          <p:nvPr/>
        </p:nvSpPr>
        <p:spPr>
          <a:xfrm>
            <a:off x="1210750" y="4577900"/>
            <a:ext cx="10048500" cy="95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CC0000"/>
              </a:buClr>
              <a:buSzPts val="3200"/>
              <a:buFont typeface="Calibri"/>
              <a:buNone/>
            </a:pPr>
            <a:r>
              <a:rPr lang="en-US" sz="2000" b="0" i="0" u="none" strike="noStrike" cap="none">
                <a:solidFill>
                  <a:srgbClr val="CC0000"/>
                </a:solidFill>
                <a:latin typeface="Calibri"/>
                <a:ea typeface="Calibri"/>
                <a:cs typeface="Calibri"/>
                <a:sym typeface="Calibri"/>
              </a:rPr>
              <a:t>Ravi Raghavan and Lakshitha Ramanayake</a:t>
            </a:r>
            <a:endParaRPr sz="2000" b="0" i="0" u="none" strike="noStrike" cap="none">
              <a:solidFill>
                <a:srgbClr val="000000"/>
              </a:solidFill>
              <a:latin typeface="Arial"/>
              <a:ea typeface="Arial"/>
              <a:cs typeface="Arial"/>
              <a:sym typeface="Arial"/>
            </a:endParaRPr>
          </a:p>
        </p:txBody>
      </p:sp>
      <p:sp>
        <p:nvSpPr>
          <p:cNvPr id="33" name="Google Shape;33;p1"/>
          <p:cNvSpPr/>
          <p:nvPr/>
        </p:nvSpPr>
        <p:spPr>
          <a:xfrm>
            <a:off x="8824200" y="377850"/>
            <a:ext cx="3367800" cy="1225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d05beb6465_3_24"/>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US"/>
              <a:t>Variants of SGD</a:t>
            </a:r>
            <a:endParaRPr/>
          </a:p>
        </p:txBody>
      </p:sp>
      <p:sp>
        <p:nvSpPr>
          <p:cNvPr id="155" name="Google Shape;155;g2d05beb6465_3_24"/>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https://towardsdatascience.com/a-visual-explanation-of-gradient-descent-methods-momentum-adagrad-rmsprop-adam-f898b102325c</a:t>
            </a:r>
            <a:endParaRPr/>
          </a:p>
          <a:p>
            <a:pPr marL="0" lvl="0" indent="0" algn="l" rtl="0">
              <a:lnSpc>
                <a:spcPct val="100000"/>
              </a:lnSpc>
              <a:spcBef>
                <a:spcPts val="0"/>
              </a:spcBef>
              <a:spcAft>
                <a:spcPts val="0"/>
              </a:spcAft>
              <a:buSzPts val="1400"/>
              <a:buNone/>
            </a:pPr>
            <a:endParaRPr/>
          </a:p>
        </p:txBody>
      </p:sp>
      <p:pic>
        <p:nvPicPr>
          <p:cNvPr id="156" name="Google Shape;156;g2d05beb6465_3_24"/>
          <p:cNvPicPr preferRelativeResize="0"/>
          <p:nvPr/>
        </p:nvPicPr>
        <p:blipFill rotWithShape="1">
          <a:blip r:embed="rId3">
            <a:alphaModFix/>
          </a:blip>
          <a:srcRect r="33128"/>
          <a:stretch/>
        </p:blipFill>
        <p:spPr>
          <a:xfrm>
            <a:off x="4392950" y="3335418"/>
            <a:ext cx="3412275" cy="3206225"/>
          </a:xfrm>
          <a:prstGeom prst="rect">
            <a:avLst/>
          </a:prstGeom>
          <a:noFill/>
          <a:ln>
            <a:noFill/>
          </a:ln>
        </p:spPr>
      </p:pic>
      <p:pic>
        <p:nvPicPr>
          <p:cNvPr id="157" name="Google Shape;157;g2d05beb6465_3_24"/>
          <p:cNvPicPr preferRelativeResize="0"/>
          <p:nvPr/>
        </p:nvPicPr>
        <p:blipFill>
          <a:blip r:embed="rId4">
            <a:alphaModFix/>
          </a:blip>
          <a:stretch>
            <a:fillRect/>
          </a:stretch>
        </p:blipFill>
        <p:spPr>
          <a:xfrm>
            <a:off x="6746425" y="1211193"/>
            <a:ext cx="4695126" cy="1797575"/>
          </a:xfrm>
          <a:prstGeom prst="rect">
            <a:avLst/>
          </a:prstGeom>
          <a:noFill/>
          <a:ln>
            <a:noFill/>
          </a:ln>
        </p:spPr>
      </p:pic>
      <p:pic>
        <p:nvPicPr>
          <p:cNvPr id="158" name="Google Shape;158;g2d05beb6465_3_24"/>
          <p:cNvPicPr preferRelativeResize="0"/>
          <p:nvPr/>
        </p:nvPicPr>
        <p:blipFill>
          <a:blip r:embed="rId5">
            <a:alphaModFix/>
          </a:blip>
          <a:stretch>
            <a:fillRect/>
          </a:stretch>
        </p:blipFill>
        <p:spPr>
          <a:xfrm>
            <a:off x="909650" y="1243543"/>
            <a:ext cx="4659324" cy="1863725"/>
          </a:xfrm>
          <a:prstGeom prst="rect">
            <a:avLst/>
          </a:prstGeom>
          <a:noFill/>
          <a:ln>
            <a:noFill/>
          </a:ln>
        </p:spPr>
      </p:pic>
      <p:cxnSp>
        <p:nvCxnSpPr>
          <p:cNvPr id="159" name="Google Shape;159;g2d05beb6465_3_24"/>
          <p:cNvCxnSpPr/>
          <p:nvPr/>
        </p:nvCxnSpPr>
        <p:spPr>
          <a:xfrm>
            <a:off x="6156188" y="1042818"/>
            <a:ext cx="8700" cy="1801500"/>
          </a:xfrm>
          <a:prstGeom prst="straightConnector1">
            <a:avLst/>
          </a:prstGeom>
          <a:noFill/>
          <a:ln w="9525" cap="flat" cmpd="sng">
            <a:solidFill>
              <a:schemeClr val="dk2"/>
            </a:solidFill>
            <a:prstDash val="solid"/>
            <a:round/>
            <a:headEnd type="none" w="med" len="med"/>
            <a:tailEnd type="none" w="med" len="med"/>
          </a:ln>
        </p:spPr>
      </p:cxnSp>
      <p:sp>
        <p:nvSpPr>
          <p:cNvPr id="2" name="Google Shape;134;g1ff1d5183c6_2_7">
            <a:extLst>
              <a:ext uri="{FF2B5EF4-FFF2-40B4-BE49-F238E27FC236}">
                <a16:creationId xmlns:a16="http://schemas.microsoft.com/office/drawing/2014/main" id="{B0AFABF5-0EDF-90C3-22C1-7E1AF658A868}"/>
              </a:ext>
            </a:extLst>
          </p:cNvPr>
          <p:cNvSpPr txBox="1"/>
          <p:nvPr/>
        </p:nvSpPr>
        <p:spPr>
          <a:xfrm>
            <a:off x="2173161" y="827899"/>
            <a:ext cx="1543500" cy="400200"/>
          </a:xfrm>
          <a:prstGeom prst="rect">
            <a:avLst/>
          </a:prstGeom>
          <a:noFill/>
          <a:ln>
            <a:noFill/>
          </a:ln>
        </p:spPr>
        <p:txBody>
          <a:bodyPr spcFirstLastPara="1" wrap="square" lIns="91425" tIns="91425" rIns="91425" bIns="91425" anchor="t" anchorCtr="0">
            <a:spAutoFit/>
          </a:bodyPr>
          <a:lstStyle/>
          <a:p>
            <a:pPr marL="0" marR="0" lvl="0" indent="457200" algn="l" rtl="0">
              <a:lnSpc>
                <a:spcPct val="100000"/>
              </a:lnSpc>
              <a:spcBef>
                <a:spcPts val="0"/>
              </a:spcBef>
              <a:spcAft>
                <a:spcPts val="0"/>
              </a:spcAft>
              <a:buNone/>
            </a:pPr>
            <a:r>
              <a:rPr lang="en-US" b="1"/>
              <a:t>AdaGrad</a:t>
            </a:r>
            <a:endParaRPr sz="1400" b="1" i="0" u="none" strike="noStrike" cap="none">
              <a:solidFill>
                <a:srgbClr val="000000"/>
              </a:solidFill>
            </a:endParaRPr>
          </a:p>
        </p:txBody>
      </p:sp>
      <p:sp>
        <p:nvSpPr>
          <p:cNvPr id="3" name="Google Shape;138;g1ff1d5183c6_2_7">
            <a:extLst>
              <a:ext uri="{FF2B5EF4-FFF2-40B4-BE49-F238E27FC236}">
                <a16:creationId xmlns:a16="http://schemas.microsoft.com/office/drawing/2014/main" id="{E3911008-EFD2-0885-AA2D-52129FE6C499}"/>
              </a:ext>
            </a:extLst>
          </p:cNvPr>
          <p:cNvSpPr txBox="1"/>
          <p:nvPr/>
        </p:nvSpPr>
        <p:spPr>
          <a:xfrm>
            <a:off x="7342339" y="847768"/>
            <a:ext cx="1543500" cy="400200"/>
          </a:xfrm>
          <a:prstGeom prst="rect">
            <a:avLst/>
          </a:prstGeom>
          <a:noFill/>
          <a:ln>
            <a:noFill/>
          </a:ln>
        </p:spPr>
        <p:txBody>
          <a:bodyPr spcFirstLastPara="1" wrap="square" lIns="91425" tIns="91425" rIns="91425" bIns="91425" anchor="t" anchorCtr="0">
            <a:spAutoFit/>
          </a:bodyPr>
          <a:lstStyle/>
          <a:p>
            <a:pPr marL="0" marR="0" lvl="0" indent="457200" algn="l" rtl="0">
              <a:lnSpc>
                <a:spcPct val="100000"/>
              </a:lnSpc>
              <a:spcBef>
                <a:spcPts val="0"/>
              </a:spcBef>
              <a:spcAft>
                <a:spcPts val="0"/>
              </a:spcAft>
              <a:buNone/>
            </a:pPr>
            <a:r>
              <a:rPr lang="en-US" b="1"/>
              <a:t>RMS Prop</a:t>
            </a:r>
            <a:endParaRPr sz="1400" b="1" i="0" u="none" strike="noStrike" cap="none">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ff1d5183c6_2_0"/>
          <p:cNvSpPr txBox="1">
            <a:spLocks noGrp="1"/>
          </p:cNvSpPr>
          <p:nvPr>
            <p:ph type="title"/>
          </p:nvPr>
        </p:nvSpPr>
        <p:spPr>
          <a:xfrm>
            <a:off x="304800" y="0"/>
            <a:ext cx="11582400" cy="7620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a:t>Convergence Analysis</a:t>
            </a:r>
            <a:endParaRPr/>
          </a:p>
        </p:txBody>
      </p:sp>
      <p:sp>
        <p:nvSpPr>
          <p:cNvPr id="165" name="Google Shape;165;g1ff1d5183c6_2_0"/>
          <p:cNvSpPr txBox="1">
            <a:spLocks noGrp="1"/>
          </p:cNvSpPr>
          <p:nvPr>
            <p:ph type="body" idx="2"/>
          </p:nvPr>
        </p:nvSpPr>
        <p:spPr>
          <a:xfrm>
            <a:off x="307910" y="6629400"/>
            <a:ext cx="11582400" cy="22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166" name="Google Shape;166;g1ff1d5183c6_2_0"/>
          <p:cNvGraphicFramePr/>
          <p:nvPr/>
        </p:nvGraphicFramePr>
        <p:xfrm>
          <a:off x="88050" y="990600"/>
          <a:ext cx="12015900" cy="4151170"/>
        </p:xfrm>
        <a:graphic>
          <a:graphicData uri="http://schemas.openxmlformats.org/drawingml/2006/table">
            <a:tbl>
              <a:tblPr>
                <a:noFill/>
                <a:tableStyleId>{94766101-FADF-4677-A6B0-738DEBC0280B}</a:tableStyleId>
              </a:tblPr>
              <a:tblGrid>
                <a:gridCol w="2793175">
                  <a:extLst>
                    <a:ext uri="{9D8B030D-6E8A-4147-A177-3AD203B41FA5}">
                      <a16:colId xmlns:a16="http://schemas.microsoft.com/office/drawing/2014/main" val="20000"/>
                    </a:ext>
                  </a:extLst>
                </a:gridCol>
                <a:gridCol w="2793175">
                  <a:extLst>
                    <a:ext uri="{9D8B030D-6E8A-4147-A177-3AD203B41FA5}">
                      <a16:colId xmlns:a16="http://schemas.microsoft.com/office/drawing/2014/main" val="20001"/>
                    </a:ext>
                  </a:extLst>
                </a:gridCol>
                <a:gridCol w="2793175">
                  <a:extLst>
                    <a:ext uri="{9D8B030D-6E8A-4147-A177-3AD203B41FA5}">
                      <a16:colId xmlns:a16="http://schemas.microsoft.com/office/drawing/2014/main" val="20002"/>
                    </a:ext>
                  </a:extLst>
                </a:gridCol>
                <a:gridCol w="3636375">
                  <a:extLst>
                    <a:ext uri="{9D8B030D-6E8A-4147-A177-3AD203B41FA5}">
                      <a16:colId xmlns:a16="http://schemas.microsoft.com/office/drawing/2014/main" val="20003"/>
                    </a:ext>
                  </a:extLst>
                </a:gridCol>
              </a:tblGrid>
              <a:tr h="424250">
                <a:tc gridSpan="2">
                  <a:txBody>
                    <a:bodyPr/>
                    <a:lstStyle/>
                    <a:p>
                      <a:pPr marL="0" lvl="0" indent="0" algn="ctr" rtl="0">
                        <a:spcBef>
                          <a:spcPts val="0"/>
                        </a:spcBef>
                        <a:spcAft>
                          <a:spcPts val="0"/>
                        </a:spcAft>
                        <a:buNone/>
                      </a:pPr>
                      <a:r>
                        <a:rPr lang="en-US" b="1"/>
                        <a:t>SGD</a:t>
                      </a:r>
                      <a:endParaRPr b="1"/>
                    </a:p>
                  </a:txBody>
                  <a:tcPr marL="91425" marR="91425" marT="91425" marB="91425"/>
                </a:tc>
                <a:tc hMerge="1">
                  <a:txBody>
                    <a:bodyPr/>
                    <a:lstStyle/>
                    <a:p>
                      <a:endParaRPr lang="en-US"/>
                    </a:p>
                  </a:txBody>
                  <a:tcPr/>
                </a:tc>
                <a:tc gridSpan="2">
                  <a:txBody>
                    <a:bodyPr/>
                    <a:lstStyle/>
                    <a:p>
                      <a:pPr marL="0" lvl="0" indent="0" algn="ctr" rtl="0">
                        <a:spcBef>
                          <a:spcPts val="0"/>
                        </a:spcBef>
                        <a:spcAft>
                          <a:spcPts val="0"/>
                        </a:spcAft>
                        <a:buNone/>
                      </a:pPr>
                      <a:r>
                        <a:rPr lang="en-US" b="1"/>
                        <a:t>Mini Batch SGD</a:t>
                      </a:r>
                      <a:endParaRPr b="1"/>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415300">
                <a:tc>
                  <a:txBody>
                    <a:bodyPr/>
                    <a:lstStyle/>
                    <a:p>
                      <a:pPr marL="0" lvl="0" indent="0" algn="ctr" rtl="0">
                        <a:spcBef>
                          <a:spcPts val="0"/>
                        </a:spcBef>
                        <a:spcAft>
                          <a:spcPts val="0"/>
                        </a:spcAft>
                        <a:buNone/>
                      </a:pPr>
                      <a:r>
                        <a:rPr lang="en-US" b="1"/>
                        <a:t>Convex</a:t>
                      </a:r>
                      <a:endParaRPr b="1"/>
                    </a:p>
                  </a:txBody>
                  <a:tcPr marL="91425" marR="91425" marT="91425" marB="91425"/>
                </a:tc>
                <a:tc>
                  <a:txBody>
                    <a:bodyPr/>
                    <a:lstStyle/>
                    <a:p>
                      <a:pPr marL="0" lvl="0" indent="0" algn="ctr" rtl="0">
                        <a:spcBef>
                          <a:spcPts val="0"/>
                        </a:spcBef>
                        <a:spcAft>
                          <a:spcPts val="0"/>
                        </a:spcAft>
                        <a:buNone/>
                      </a:pPr>
                      <a:r>
                        <a:rPr lang="en-US" b="1"/>
                        <a:t>p- Strong Convex</a:t>
                      </a:r>
                      <a:endParaRPr b="1"/>
                    </a:p>
                  </a:txBody>
                  <a:tcPr marL="91425" marR="91425" marT="91425" marB="91425"/>
                </a:tc>
                <a:tc>
                  <a:txBody>
                    <a:bodyPr/>
                    <a:lstStyle/>
                    <a:p>
                      <a:pPr marL="0" lvl="0" indent="0" algn="ctr" rtl="0">
                        <a:spcBef>
                          <a:spcPts val="0"/>
                        </a:spcBef>
                        <a:spcAft>
                          <a:spcPts val="0"/>
                        </a:spcAft>
                        <a:buNone/>
                      </a:pPr>
                      <a:r>
                        <a:rPr lang="en-US" b="1"/>
                        <a:t>Convex</a:t>
                      </a:r>
                      <a:endParaRPr b="1"/>
                    </a:p>
                  </a:txBody>
                  <a:tcPr marL="91425" marR="91425" marT="91425" marB="91425"/>
                </a:tc>
                <a:tc>
                  <a:txBody>
                    <a:bodyPr/>
                    <a:lstStyle/>
                    <a:p>
                      <a:pPr marL="0" lvl="0" indent="0" algn="ctr" rtl="0">
                        <a:spcBef>
                          <a:spcPts val="0"/>
                        </a:spcBef>
                        <a:spcAft>
                          <a:spcPts val="0"/>
                        </a:spcAft>
                        <a:buNone/>
                      </a:pPr>
                      <a:r>
                        <a:rPr lang="en-US" b="1"/>
                        <a:t>p - Strong Convex </a:t>
                      </a:r>
                      <a:endParaRPr b="1"/>
                    </a:p>
                  </a:txBody>
                  <a:tcPr marL="91425" marR="91425" marT="91425" marB="91425"/>
                </a:tc>
                <a:extLst>
                  <a:ext uri="{0D108BD9-81ED-4DB2-BD59-A6C34878D82A}">
                    <a16:rowId xmlns:a16="http://schemas.microsoft.com/office/drawing/2014/main" val="10001"/>
                  </a:ext>
                </a:extLst>
              </a:tr>
              <a:tr h="1635250">
                <a:tc>
                  <a:txBody>
                    <a:bodyPr/>
                    <a:lstStyle/>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Objective Function is Sum of L-Smooth and Convex Functions</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Assumes a variable step size</a:t>
                      </a:r>
                      <a:endParaRPr>
                        <a:solidFill>
                          <a:schemeClr val="dk1"/>
                        </a:solidFill>
                        <a:latin typeface="Calibri"/>
                        <a:ea typeface="Calibri"/>
                        <a:cs typeface="Calibri"/>
                        <a:sym typeface="Calibri"/>
                      </a:endParaRPr>
                    </a:p>
                    <a:p>
                      <a:pPr marL="0" lvl="0" indent="0" algn="l" rtl="0">
                        <a:spcBef>
                          <a:spcPts val="0"/>
                        </a:spcBef>
                        <a:spcAft>
                          <a:spcPts val="0"/>
                        </a:spcAft>
                        <a:buNone/>
                      </a:pPr>
                      <a:endParaRPr/>
                    </a:p>
                  </a:txBody>
                  <a:tcPr marL="91425" marR="91425" marT="91425" marB="91425"/>
                </a:tc>
                <a:tc>
                  <a:txBody>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Objective Function is Sum of L-Smooth and Convex Functions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Objective Function is p-strongly convex</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Assumes a constant step size</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txBody>
                  <a:tcPr marL="91425" marR="91425" marT="91425" marB="91425"/>
                </a:tc>
                <a:tc>
                  <a:txBody>
                    <a:bodyPr/>
                    <a:lstStyle/>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Objective Function is Sum of L-Smooth and Convex Functions</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Assumes a variable step size</a:t>
                      </a: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latin typeface="Calibri"/>
                        <a:ea typeface="Calibri"/>
                        <a:cs typeface="Calibri"/>
                        <a:sym typeface="Calibri"/>
                      </a:endParaRPr>
                    </a:p>
                  </a:txBody>
                  <a:tcPr marL="91425" marR="91425" marT="91425" marB="91425"/>
                </a:tc>
                <a:tc>
                  <a:txBody>
                    <a:bodyPr/>
                    <a:lstStyle/>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Objective Function is Sum of L-Smooth and Convex Functions</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Objective Function is p-strongly convex</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Assumes a constant step size</a:t>
                      </a:r>
                      <a:endParaRPr>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16352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67" name="Google Shape;167;g1ff1d5183c6_2_0"/>
          <p:cNvPicPr preferRelativeResize="0"/>
          <p:nvPr/>
        </p:nvPicPr>
        <p:blipFill rotWithShape="1">
          <a:blip r:embed="rId3">
            <a:alphaModFix/>
          </a:blip>
          <a:srcRect l="28038" t="62876" r="28611"/>
          <a:stretch/>
        </p:blipFill>
        <p:spPr>
          <a:xfrm>
            <a:off x="2925400" y="3912300"/>
            <a:ext cx="2706451" cy="379975"/>
          </a:xfrm>
          <a:prstGeom prst="rect">
            <a:avLst/>
          </a:prstGeom>
          <a:noFill/>
          <a:ln>
            <a:noFill/>
          </a:ln>
        </p:spPr>
      </p:pic>
      <p:pic>
        <p:nvPicPr>
          <p:cNvPr id="168" name="Google Shape;168;g1ff1d5183c6_2_0"/>
          <p:cNvPicPr preferRelativeResize="0"/>
          <p:nvPr/>
        </p:nvPicPr>
        <p:blipFill rotWithShape="1">
          <a:blip r:embed="rId4">
            <a:alphaModFix/>
          </a:blip>
          <a:srcRect l="27473" t="60000" r="27737"/>
          <a:stretch/>
        </p:blipFill>
        <p:spPr>
          <a:xfrm>
            <a:off x="8611475" y="3860425"/>
            <a:ext cx="3287600" cy="483725"/>
          </a:xfrm>
          <a:prstGeom prst="rect">
            <a:avLst/>
          </a:prstGeom>
          <a:noFill/>
          <a:ln>
            <a:noFill/>
          </a:ln>
        </p:spPr>
      </p:pic>
      <p:pic>
        <p:nvPicPr>
          <p:cNvPr id="169" name="Google Shape;169;g1ff1d5183c6_2_0"/>
          <p:cNvPicPr preferRelativeResize="0"/>
          <p:nvPr/>
        </p:nvPicPr>
        <p:blipFill rotWithShape="1">
          <a:blip r:embed="rId5">
            <a:alphaModFix/>
          </a:blip>
          <a:srcRect l="37821" t="27401" r="38462" b="46116"/>
          <a:stretch/>
        </p:blipFill>
        <p:spPr>
          <a:xfrm>
            <a:off x="4838800" y="5370346"/>
            <a:ext cx="2514398" cy="803966"/>
          </a:xfrm>
          <a:prstGeom prst="rect">
            <a:avLst/>
          </a:prstGeom>
          <a:noFill/>
          <a:ln>
            <a:noFill/>
          </a:ln>
        </p:spPr>
      </p:pic>
      <p:pic>
        <p:nvPicPr>
          <p:cNvPr id="170" name="Google Shape;170;g1ff1d5183c6_2_0"/>
          <p:cNvPicPr preferRelativeResize="0"/>
          <p:nvPr/>
        </p:nvPicPr>
        <p:blipFill rotWithShape="1">
          <a:blip r:embed="rId5">
            <a:alphaModFix/>
          </a:blip>
          <a:srcRect l="27546" t="75889" r="27698"/>
          <a:stretch/>
        </p:blipFill>
        <p:spPr>
          <a:xfrm>
            <a:off x="218512" y="3964175"/>
            <a:ext cx="2463289" cy="379975"/>
          </a:xfrm>
          <a:prstGeom prst="rect">
            <a:avLst/>
          </a:prstGeom>
          <a:noFill/>
          <a:ln>
            <a:noFill/>
          </a:ln>
        </p:spPr>
      </p:pic>
      <p:pic>
        <p:nvPicPr>
          <p:cNvPr id="171" name="Google Shape;171;g1ff1d5183c6_2_0"/>
          <p:cNvPicPr preferRelativeResize="0"/>
          <p:nvPr/>
        </p:nvPicPr>
        <p:blipFill rotWithShape="1">
          <a:blip r:embed="rId6">
            <a:alphaModFix/>
          </a:blip>
          <a:srcRect l="27510" t="77831" r="28088"/>
          <a:stretch/>
        </p:blipFill>
        <p:spPr>
          <a:xfrm>
            <a:off x="5743074" y="3879838"/>
            <a:ext cx="2660125" cy="44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2800"/>
              <a:buNone/>
            </a:pPr>
            <a:r>
              <a:rPr lang="en-US"/>
              <a:t>Stability</a:t>
            </a:r>
            <a:endParaRPr/>
          </a:p>
        </p:txBody>
      </p:sp>
      <p:pic>
        <p:nvPicPr>
          <p:cNvPr id="177" name="Google Shape;177;p2"/>
          <p:cNvPicPr preferRelativeResize="0"/>
          <p:nvPr/>
        </p:nvPicPr>
        <p:blipFill rotWithShape="1">
          <a:blip r:embed="rId3">
            <a:alphaModFix/>
          </a:blip>
          <a:srcRect/>
          <a:stretch/>
        </p:blipFill>
        <p:spPr>
          <a:xfrm>
            <a:off x="2408583" y="1524000"/>
            <a:ext cx="7374834" cy="1880394"/>
          </a:xfrm>
          <a:prstGeom prst="rect">
            <a:avLst/>
          </a:prstGeom>
          <a:noFill/>
          <a:ln w="9525" cap="flat" cmpd="sng">
            <a:solidFill>
              <a:schemeClr val="dk1"/>
            </a:solidFill>
            <a:prstDash val="solid"/>
            <a:round/>
            <a:headEnd type="none" w="sm" len="sm"/>
            <a:tailEnd type="none" w="sm" len="sm"/>
          </a:ln>
        </p:spPr>
      </p:pic>
      <p:sp>
        <p:nvSpPr>
          <p:cNvPr id="178" name="Google Shape;178;p2"/>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457200" marR="0" lvl="0" indent="-228600" algn="l" rtl="0">
              <a:lnSpc>
                <a:spcPct val="100000"/>
              </a:lnSpc>
              <a:spcBef>
                <a:spcPts val="0"/>
              </a:spcBef>
              <a:spcAft>
                <a:spcPts val="0"/>
              </a:spcAft>
              <a:buClr>
                <a:schemeClr val="lt1"/>
              </a:buClr>
              <a:buSzPts val="1400"/>
              <a:buFont typeface="Arial"/>
              <a:buNone/>
            </a:pPr>
            <a:endParaRPr/>
          </a:p>
        </p:txBody>
      </p:sp>
      <p:sp>
        <p:nvSpPr>
          <p:cNvPr id="179" name="Google Shape;179;p2"/>
          <p:cNvSpPr txBox="1">
            <a:spLocks noGrp="1"/>
          </p:cNvSpPr>
          <p:nvPr>
            <p:ph type="body" idx="1"/>
          </p:nvPr>
        </p:nvSpPr>
        <p:spPr>
          <a:xfrm>
            <a:off x="304800" y="762000"/>
            <a:ext cx="11582400" cy="47086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600"/>
              </a:spcBef>
              <a:spcAft>
                <a:spcPts val="0"/>
              </a:spcAft>
              <a:buSzPts val="2000"/>
              <a:buNone/>
            </a:pPr>
            <a:r>
              <a:rPr lang="en-US"/>
              <a:t>Stability</a:t>
            </a:r>
            <a:endParaRPr/>
          </a:p>
          <a:p>
            <a:pPr marL="0" lvl="0" indent="0" algn="l" rtl="0">
              <a:lnSpc>
                <a:spcPct val="100000"/>
              </a:lnSpc>
              <a:spcBef>
                <a:spcPts val="1600"/>
              </a:spcBef>
              <a:spcAft>
                <a:spcPts val="0"/>
              </a:spcAft>
              <a:buSzPts val="2000"/>
              <a:buNone/>
            </a:pPr>
            <a:endParaRPr/>
          </a:p>
        </p:txBody>
      </p:sp>
      <p:pic>
        <p:nvPicPr>
          <p:cNvPr id="180" name="Google Shape;180;p2"/>
          <p:cNvPicPr preferRelativeResize="0"/>
          <p:nvPr/>
        </p:nvPicPr>
        <p:blipFill rotWithShape="1">
          <a:blip r:embed="rId4">
            <a:alphaModFix/>
          </a:blip>
          <a:srcRect l="38525" t="57241" r="39858" b="19931"/>
          <a:stretch/>
        </p:blipFill>
        <p:spPr>
          <a:xfrm>
            <a:off x="5236265" y="4214919"/>
            <a:ext cx="1719470" cy="307777"/>
          </a:xfrm>
          <a:prstGeom prst="rect">
            <a:avLst/>
          </a:prstGeom>
          <a:noFill/>
          <a:ln>
            <a:noFill/>
          </a:ln>
        </p:spPr>
      </p:pic>
      <p:sp>
        <p:nvSpPr>
          <p:cNvPr id="181" name="Google Shape;181;p2"/>
          <p:cNvSpPr txBox="1"/>
          <p:nvPr/>
        </p:nvSpPr>
        <p:spPr>
          <a:xfrm>
            <a:off x="304800" y="3777242"/>
            <a:ext cx="9299469" cy="1169551"/>
          </a:xfrm>
          <a:prstGeom prst="rect">
            <a:avLst/>
          </a:prstGeom>
          <a:blipFill rotWithShape="1">
            <a:blip r:embed="rId5">
              <a:alphaModFix/>
            </a:blip>
            <a:stretch>
              <a:fillRect l="-272" t="-1074" b="-430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82" name="Google Shape;182;p2"/>
          <p:cNvSpPr txBox="1"/>
          <p:nvPr/>
        </p:nvSpPr>
        <p:spPr>
          <a:xfrm>
            <a:off x="1519030" y="5579443"/>
            <a:ext cx="915394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dirty="0">
                <a:solidFill>
                  <a:srgbClr val="FF0000"/>
                </a:solidFill>
              </a:rPr>
              <a:t>H</a:t>
            </a:r>
            <a:r>
              <a:rPr lang="en-US" sz="1400" b="0" i="0" u="none" strike="noStrike" cap="none" dirty="0">
                <a:solidFill>
                  <a:srgbClr val="FF0000"/>
                </a:solidFill>
                <a:latin typeface="Arial"/>
                <a:ea typeface="Arial"/>
                <a:cs typeface="Arial"/>
                <a:sym typeface="Arial"/>
              </a:rPr>
              <a:t>ow different sequences of an update rule on S and S’ diverge given they were initialized from the same point.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d05beb6465_2_0"/>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2800"/>
              <a:buNone/>
            </a:pPr>
            <a:r>
              <a:rPr lang="en-US"/>
              <a:t>Stability</a:t>
            </a:r>
            <a:endParaRPr/>
          </a:p>
        </p:txBody>
      </p:sp>
      <p:sp>
        <p:nvSpPr>
          <p:cNvPr id="188" name="Google Shape;188;g2d05beb6465_2_0"/>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pic>
        <p:nvPicPr>
          <p:cNvPr id="189" name="Google Shape;189;g2d05beb6465_2_0"/>
          <p:cNvPicPr preferRelativeResize="0"/>
          <p:nvPr/>
        </p:nvPicPr>
        <p:blipFill rotWithShape="1">
          <a:blip r:embed="rId3">
            <a:alphaModFix/>
          </a:blip>
          <a:srcRect/>
          <a:stretch/>
        </p:blipFill>
        <p:spPr>
          <a:xfrm>
            <a:off x="1757569" y="1286788"/>
            <a:ext cx="8637105" cy="1953369"/>
          </a:xfrm>
          <a:prstGeom prst="rect">
            <a:avLst/>
          </a:prstGeom>
          <a:noFill/>
          <a:ln w="9525" cap="flat" cmpd="sng">
            <a:solidFill>
              <a:schemeClr val="dk1"/>
            </a:solidFill>
            <a:prstDash val="solid"/>
            <a:round/>
            <a:headEnd type="none" w="sm" len="sm"/>
            <a:tailEnd type="none" w="sm" len="sm"/>
          </a:ln>
        </p:spPr>
      </p:pic>
      <p:pic>
        <p:nvPicPr>
          <p:cNvPr id="190" name="Google Shape;190;g2d05beb6465_2_0"/>
          <p:cNvPicPr preferRelativeResize="0"/>
          <p:nvPr/>
        </p:nvPicPr>
        <p:blipFill rotWithShape="1">
          <a:blip r:embed="rId4">
            <a:alphaModFix/>
          </a:blip>
          <a:srcRect/>
          <a:stretch/>
        </p:blipFill>
        <p:spPr>
          <a:xfrm>
            <a:off x="1777446" y="3731795"/>
            <a:ext cx="8637105" cy="240596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3"/>
          <p:cNvSpPr txBox="1">
            <a:spLocks noGrp="1"/>
          </p:cNvSpPr>
          <p:nvPr>
            <p:ph type="body" idx="1"/>
          </p:nvPr>
        </p:nvSpPr>
        <p:spPr>
          <a:xfrm>
            <a:off x="304800" y="762000"/>
            <a:ext cx="11582400" cy="47086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600"/>
              </a:spcBef>
              <a:spcAft>
                <a:spcPts val="0"/>
              </a:spcAft>
              <a:buSzPts val="2000"/>
              <a:buNone/>
            </a:pPr>
            <a:r>
              <a:rPr lang="en-US" dirty="0"/>
              <a:t>Stability of SGD in Convex Optimization:  [2] </a:t>
            </a:r>
            <a:r>
              <a:rPr lang="en-US" b="0" i="0" u="none" strike="noStrike" dirty="0">
                <a:solidFill>
                  <a:schemeClr val="tx1"/>
                </a:solidFill>
                <a:effectLst/>
                <a:latin typeface="Söhne"/>
              </a:rPr>
              <a:t>Hardt et al., 2016</a:t>
            </a:r>
            <a:endParaRPr dirty="0">
              <a:solidFill>
                <a:schemeClr val="tx1"/>
              </a:solidFill>
            </a:endParaRPr>
          </a:p>
          <a:p>
            <a:pPr marL="0" lvl="0" indent="0" algn="l" rtl="0">
              <a:lnSpc>
                <a:spcPct val="100000"/>
              </a:lnSpc>
              <a:spcBef>
                <a:spcPts val="1600"/>
              </a:spcBef>
              <a:spcAft>
                <a:spcPts val="0"/>
              </a:spcAft>
              <a:buSzPts val="2000"/>
              <a:buNone/>
            </a:pPr>
            <a:endParaRPr dirty="0">
              <a:solidFill>
                <a:schemeClr val="tx1"/>
              </a:solidFill>
            </a:endParaRPr>
          </a:p>
        </p:txBody>
      </p:sp>
      <p:grpSp>
        <p:nvGrpSpPr>
          <p:cNvPr id="197" name="Google Shape;197;p3"/>
          <p:cNvGrpSpPr/>
          <p:nvPr/>
        </p:nvGrpSpPr>
        <p:grpSpPr>
          <a:xfrm>
            <a:off x="1977887" y="1608927"/>
            <a:ext cx="8236226" cy="1566802"/>
            <a:chOff x="907774" y="1752868"/>
            <a:chExt cx="7772400" cy="1205412"/>
          </a:xfrm>
        </p:grpSpPr>
        <p:pic>
          <p:nvPicPr>
            <p:cNvPr id="198" name="Google Shape;198;p3"/>
            <p:cNvPicPr preferRelativeResize="0"/>
            <p:nvPr/>
          </p:nvPicPr>
          <p:blipFill rotWithShape="1">
            <a:blip r:embed="rId3">
              <a:alphaModFix/>
            </a:blip>
            <a:srcRect/>
            <a:stretch/>
          </p:blipFill>
          <p:spPr>
            <a:xfrm>
              <a:off x="907774" y="1752868"/>
              <a:ext cx="7772400" cy="1205412"/>
            </a:xfrm>
            <a:prstGeom prst="rect">
              <a:avLst/>
            </a:prstGeom>
            <a:noFill/>
            <a:ln w="9525" cap="flat" cmpd="sng">
              <a:solidFill>
                <a:schemeClr val="dk1"/>
              </a:solidFill>
              <a:prstDash val="solid"/>
              <a:round/>
              <a:headEnd type="none" w="sm" len="sm"/>
              <a:tailEnd type="none" w="sm" len="sm"/>
            </a:ln>
          </p:spPr>
        </p:pic>
        <p:sp>
          <p:nvSpPr>
            <p:cNvPr id="199" name="Google Shape;199;p3"/>
            <p:cNvSpPr/>
            <p:nvPr/>
          </p:nvSpPr>
          <p:spPr>
            <a:xfrm>
              <a:off x="8020878" y="2415209"/>
              <a:ext cx="556592" cy="44235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0" name="Google Shape;200;p3"/>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2800"/>
              <a:buNone/>
            </a:pPr>
            <a:r>
              <a:rPr lang="en-US"/>
              <a:t>Stability</a:t>
            </a:r>
            <a:endParaRPr/>
          </a:p>
        </p:txBody>
      </p:sp>
      <p:grpSp>
        <p:nvGrpSpPr>
          <p:cNvPr id="201" name="Google Shape;201;p3"/>
          <p:cNvGrpSpPr/>
          <p:nvPr/>
        </p:nvGrpSpPr>
        <p:grpSpPr>
          <a:xfrm>
            <a:off x="188242" y="4433073"/>
            <a:ext cx="11494441" cy="1397259"/>
            <a:chOff x="264442" y="4059044"/>
            <a:chExt cx="11494441" cy="1397259"/>
          </a:xfrm>
        </p:grpSpPr>
        <p:pic>
          <p:nvPicPr>
            <p:cNvPr id="202" name="Google Shape;202;p3" descr="A black text on a white background&#10;&#10;Description automatically generated"/>
            <p:cNvPicPr preferRelativeResize="0"/>
            <p:nvPr/>
          </p:nvPicPr>
          <p:blipFill rotWithShape="1">
            <a:blip r:embed="rId4">
              <a:alphaModFix/>
            </a:blip>
            <a:srcRect/>
            <a:stretch/>
          </p:blipFill>
          <p:spPr>
            <a:xfrm>
              <a:off x="264442" y="4262541"/>
              <a:ext cx="3426889" cy="1193762"/>
            </a:xfrm>
            <a:prstGeom prst="rect">
              <a:avLst/>
            </a:prstGeom>
            <a:noFill/>
            <a:ln>
              <a:noFill/>
            </a:ln>
          </p:spPr>
        </p:pic>
        <p:pic>
          <p:nvPicPr>
            <p:cNvPr id="203" name="Google Shape;203;p3"/>
            <p:cNvPicPr preferRelativeResize="0"/>
            <p:nvPr/>
          </p:nvPicPr>
          <p:blipFill rotWithShape="1">
            <a:blip r:embed="rId5">
              <a:alphaModFix/>
            </a:blip>
            <a:srcRect t="8711" b="39491"/>
            <a:stretch/>
          </p:blipFill>
          <p:spPr>
            <a:xfrm>
              <a:off x="4337050" y="4348826"/>
              <a:ext cx="3517900" cy="513106"/>
            </a:xfrm>
            <a:prstGeom prst="rect">
              <a:avLst/>
            </a:prstGeom>
            <a:noFill/>
            <a:ln>
              <a:noFill/>
            </a:ln>
          </p:spPr>
        </p:pic>
        <p:pic>
          <p:nvPicPr>
            <p:cNvPr id="204" name="Google Shape;204;p3"/>
            <p:cNvPicPr preferRelativeResize="0"/>
            <p:nvPr/>
          </p:nvPicPr>
          <p:blipFill rotWithShape="1">
            <a:blip r:embed="rId5">
              <a:alphaModFix/>
            </a:blip>
            <a:srcRect l="38060" t="55366"/>
            <a:stretch/>
          </p:blipFill>
          <p:spPr>
            <a:xfrm>
              <a:off x="4761570" y="4943197"/>
              <a:ext cx="2178979" cy="442151"/>
            </a:xfrm>
            <a:prstGeom prst="rect">
              <a:avLst/>
            </a:prstGeom>
            <a:noFill/>
            <a:ln>
              <a:noFill/>
            </a:ln>
          </p:spPr>
        </p:pic>
        <p:grpSp>
          <p:nvGrpSpPr>
            <p:cNvPr id="205" name="Google Shape;205;p3"/>
            <p:cNvGrpSpPr/>
            <p:nvPr/>
          </p:nvGrpSpPr>
          <p:grpSpPr>
            <a:xfrm>
              <a:off x="3819681" y="4059044"/>
              <a:ext cx="456426" cy="1326304"/>
              <a:chOff x="3819681" y="4059044"/>
              <a:chExt cx="456426" cy="1326304"/>
            </a:xfrm>
          </p:grpSpPr>
          <p:cxnSp>
            <p:nvCxnSpPr>
              <p:cNvPr id="206" name="Google Shape;206;p3"/>
              <p:cNvCxnSpPr/>
              <p:nvPr/>
            </p:nvCxnSpPr>
            <p:spPr>
              <a:xfrm>
                <a:off x="4047894" y="4059044"/>
                <a:ext cx="0" cy="1326304"/>
              </a:xfrm>
              <a:prstGeom prst="straightConnector1">
                <a:avLst/>
              </a:prstGeom>
              <a:noFill/>
              <a:ln w="19050" cap="flat" cmpd="sng">
                <a:solidFill>
                  <a:schemeClr val="dk1"/>
                </a:solidFill>
                <a:prstDash val="dash"/>
                <a:round/>
                <a:headEnd type="none" w="sm" len="sm"/>
                <a:tailEnd type="none" w="sm" len="sm"/>
              </a:ln>
            </p:spPr>
          </p:cxnSp>
          <p:sp>
            <p:nvSpPr>
              <p:cNvPr id="207" name="Google Shape;207;p3"/>
              <p:cNvSpPr/>
              <p:nvPr/>
            </p:nvSpPr>
            <p:spPr>
              <a:xfrm>
                <a:off x="3819681" y="4605379"/>
                <a:ext cx="456426" cy="254043"/>
              </a:xfrm>
              <a:prstGeom prst="rightArrow">
                <a:avLst>
                  <a:gd name="adj1" fmla="val 50000"/>
                  <a:gd name="adj2"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08" name="Google Shape;208;p3"/>
            <p:cNvGrpSpPr/>
            <p:nvPr/>
          </p:nvGrpSpPr>
          <p:grpSpPr>
            <a:xfrm>
              <a:off x="7742665" y="4069248"/>
              <a:ext cx="456426" cy="1326304"/>
              <a:chOff x="3819681" y="4059044"/>
              <a:chExt cx="456426" cy="1326304"/>
            </a:xfrm>
          </p:grpSpPr>
          <p:cxnSp>
            <p:nvCxnSpPr>
              <p:cNvPr id="209" name="Google Shape;209;p3"/>
              <p:cNvCxnSpPr/>
              <p:nvPr/>
            </p:nvCxnSpPr>
            <p:spPr>
              <a:xfrm>
                <a:off x="4047894" y="4059044"/>
                <a:ext cx="0" cy="1326304"/>
              </a:xfrm>
              <a:prstGeom prst="straightConnector1">
                <a:avLst/>
              </a:prstGeom>
              <a:noFill/>
              <a:ln w="19050" cap="flat" cmpd="sng">
                <a:solidFill>
                  <a:schemeClr val="dk1"/>
                </a:solidFill>
                <a:prstDash val="dash"/>
                <a:round/>
                <a:headEnd type="none" w="sm" len="sm"/>
                <a:tailEnd type="none" w="sm" len="sm"/>
              </a:ln>
            </p:spPr>
          </p:cxnSp>
          <p:sp>
            <p:nvSpPr>
              <p:cNvPr id="210" name="Google Shape;210;p3"/>
              <p:cNvSpPr/>
              <p:nvPr/>
            </p:nvSpPr>
            <p:spPr>
              <a:xfrm>
                <a:off x="3819681" y="4605379"/>
                <a:ext cx="456426" cy="254043"/>
              </a:xfrm>
              <a:prstGeom prst="rightArrow">
                <a:avLst>
                  <a:gd name="adj1" fmla="val 50000"/>
                  <a:gd name="adj2"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211" name="Google Shape;211;p3"/>
            <p:cNvPicPr preferRelativeResize="0"/>
            <p:nvPr/>
          </p:nvPicPr>
          <p:blipFill rotWithShape="1">
            <a:blip r:embed="rId6">
              <a:alphaModFix/>
            </a:blip>
            <a:srcRect/>
            <a:stretch/>
          </p:blipFill>
          <p:spPr>
            <a:xfrm>
              <a:off x="8355283" y="4423746"/>
              <a:ext cx="3403600" cy="596900"/>
            </a:xfrm>
            <a:prstGeom prst="rect">
              <a:avLst/>
            </a:prstGeom>
            <a:noFill/>
            <a:ln>
              <a:noFill/>
            </a:ln>
          </p:spPr>
        </p:pic>
      </p:grpSp>
      <p:sp>
        <p:nvSpPr>
          <p:cNvPr id="212" name="Google Shape;212;p3"/>
          <p:cNvSpPr txBox="1"/>
          <p:nvPr/>
        </p:nvSpPr>
        <p:spPr>
          <a:xfrm>
            <a:off x="1519030" y="3419956"/>
            <a:ext cx="9153940" cy="523220"/>
          </a:xfrm>
          <a:prstGeom prst="rect">
            <a:avLst/>
          </a:prstGeom>
          <a:blipFill rotWithShape="1">
            <a:blip r:embed="rId7">
              <a:alphaModFix/>
            </a:blip>
            <a:stretch>
              <a:fillRect t="-2380" b="-1190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 name="TextBox 1">
            <a:extLst>
              <a:ext uri="{FF2B5EF4-FFF2-40B4-BE49-F238E27FC236}">
                <a16:creationId xmlns:a16="http://schemas.microsoft.com/office/drawing/2014/main" id="{1343B92B-CF77-E506-4E24-6C0BB640AE6B}"/>
              </a:ext>
            </a:extLst>
          </p:cNvPr>
          <p:cNvSpPr txBox="1"/>
          <p:nvPr/>
        </p:nvSpPr>
        <p:spPr>
          <a:xfrm>
            <a:off x="304800" y="4125296"/>
            <a:ext cx="1210588" cy="307777"/>
          </a:xfrm>
          <a:prstGeom prst="rect">
            <a:avLst/>
          </a:prstGeom>
          <a:noFill/>
        </p:spPr>
        <p:txBody>
          <a:bodyPr wrap="none" rtlCol="0">
            <a:spAutoFit/>
          </a:bodyPr>
          <a:lstStyle/>
          <a:p>
            <a:r>
              <a:rPr lang="en-US" dirty="0"/>
              <a:t>Proof Sketch</a:t>
            </a:r>
          </a:p>
        </p:txBody>
      </p:sp>
      <p:sp>
        <p:nvSpPr>
          <p:cNvPr id="5" name="Text Placeholder 4">
            <a:extLst>
              <a:ext uri="{FF2B5EF4-FFF2-40B4-BE49-F238E27FC236}">
                <a16:creationId xmlns:a16="http://schemas.microsoft.com/office/drawing/2014/main" id="{D945E8A2-41E4-AA50-18BE-1D712C02CC85}"/>
              </a:ext>
            </a:extLst>
          </p:cNvPr>
          <p:cNvSpPr>
            <a:spLocks noGrp="1"/>
          </p:cNvSpPr>
          <p:nvPr>
            <p:ph type="body" idx="2"/>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d05beb6465_3_37"/>
          <p:cNvSpPr txBox="1">
            <a:spLocks noGrp="1"/>
          </p:cNvSpPr>
          <p:nvPr>
            <p:ph type="title"/>
          </p:nvPr>
        </p:nvSpPr>
        <p:spPr>
          <a:xfrm>
            <a:off x="304800" y="0"/>
            <a:ext cx="11582400" cy="7620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dirty="0"/>
              <a:t>Numerical Simulations</a:t>
            </a:r>
            <a:endParaRPr dirty="0"/>
          </a:p>
        </p:txBody>
      </p:sp>
      <p:sp>
        <p:nvSpPr>
          <p:cNvPr id="187" name="Google Shape;187;g2d05beb6465_3_37"/>
          <p:cNvSpPr txBox="1">
            <a:spLocks noGrp="1"/>
          </p:cNvSpPr>
          <p:nvPr>
            <p:ph type="body" idx="1"/>
          </p:nvPr>
        </p:nvSpPr>
        <p:spPr>
          <a:xfrm>
            <a:off x="304800" y="879994"/>
            <a:ext cx="11582400" cy="5442857"/>
          </a:xfrm>
          <a:prstGeom prst="rect">
            <a:avLst/>
          </a:prstGeom>
        </p:spPr>
        <p:txBody>
          <a:bodyPr spcFirstLastPara="1" wrap="square" lIns="0" tIns="0" rIns="0" bIns="0" anchor="t" anchorCtr="0">
            <a:noAutofit/>
          </a:bodyPr>
          <a:lstStyle/>
          <a:p>
            <a:pPr marL="0" lvl="0" indent="0" algn="l" rtl="0">
              <a:spcBef>
                <a:spcPts val="1600"/>
              </a:spcBef>
              <a:spcAft>
                <a:spcPts val="0"/>
              </a:spcAft>
              <a:buNone/>
            </a:pPr>
            <a:r>
              <a:rPr lang="en-US" dirty="0"/>
              <a:t>How does performance vary with Mini Batching ,</a:t>
            </a:r>
            <a:endParaRPr dirty="0"/>
          </a:p>
        </p:txBody>
      </p:sp>
      <p:sp>
        <p:nvSpPr>
          <p:cNvPr id="188" name="Google Shape;188;g2d05beb6465_3_37"/>
          <p:cNvSpPr txBox="1">
            <a:spLocks noGrp="1"/>
          </p:cNvSpPr>
          <p:nvPr>
            <p:ph type="body" idx="2"/>
          </p:nvPr>
        </p:nvSpPr>
        <p:spPr>
          <a:xfrm>
            <a:off x="307910" y="6629400"/>
            <a:ext cx="11582400" cy="22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189" name="Google Shape;189;g2d05beb6465_3_37"/>
          <p:cNvPicPr preferRelativeResize="0"/>
          <p:nvPr/>
        </p:nvPicPr>
        <p:blipFill rotWithShape="1">
          <a:blip r:embed="rId3">
            <a:alphaModFix/>
          </a:blip>
          <a:srcRect t="6636"/>
          <a:stretch/>
        </p:blipFill>
        <p:spPr>
          <a:xfrm>
            <a:off x="590360" y="2091354"/>
            <a:ext cx="5438775" cy="3886652"/>
          </a:xfrm>
          <a:prstGeom prst="rect">
            <a:avLst/>
          </a:prstGeom>
          <a:noFill/>
          <a:ln>
            <a:noFill/>
          </a:ln>
        </p:spPr>
      </p:pic>
      <p:pic>
        <p:nvPicPr>
          <p:cNvPr id="2" name="Google Shape;197;g2d05beb6465_4_1">
            <a:extLst>
              <a:ext uri="{FF2B5EF4-FFF2-40B4-BE49-F238E27FC236}">
                <a16:creationId xmlns:a16="http://schemas.microsoft.com/office/drawing/2014/main" id="{E53CE383-632D-895A-D355-399C5C378A1B}"/>
              </a:ext>
            </a:extLst>
          </p:cNvPr>
          <p:cNvPicPr preferRelativeResize="0"/>
          <p:nvPr/>
        </p:nvPicPr>
        <p:blipFill rotWithShape="1">
          <a:blip r:embed="rId4">
            <a:alphaModFix/>
          </a:blip>
          <a:srcRect t="6636"/>
          <a:stretch/>
        </p:blipFill>
        <p:spPr>
          <a:xfrm>
            <a:off x="6314699" y="2043458"/>
            <a:ext cx="5438775" cy="4028510"/>
          </a:xfrm>
          <a:prstGeom prst="rect">
            <a:avLst/>
          </a:prstGeom>
          <a:noFill/>
          <a:ln>
            <a:noFill/>
          </a:ln>
        </p:spPr>
      </p:pic>
      <p:sp>
        <p:nvSpPr>
          <p:cNvPr id="3" name="TextBox 2">
            <a:extLst>
              <a:ext uri="{FF2B5EF4-FFF2-40B4-BE49-F238E27FC236}">
                <a16:creationId xmlns:a16="http://schemas.microsoft.com/office/drawing/2014/main" id="{3D40D9A0-97F7-C596-4AB7-F5D52A119CF8}"/>
              </a:ext>
            </a:extLst>
          </p:cNvPr>
          <p:cNvSpPr txBox="1"/>
          <p:nvPr/>
        </p:nvSpPr>
        <p:spPr>
          <a:xfrm>
            <a:off x="2823878" y="1728844"/>
            <a:ext cx="971741" cy="307777"/>
          </a:xfrm>
          <a:prstGeom prst="rect">
            <a:avLst/>
          </a:prstGeom>
          <a:noFill/>
        </p:spPr>
        <p:txBody>
          <a:bodyPr wrap="none" rtlCol="0">
            <a:spAutoFit/>
          </a:bodyPr>
          <a:lstStyle/>
          <a:p>
            <a:r>
              <a:rPr lang="en-US" dirty="0"/>
              <a:t>No Noise </a:t>
            </a:r>
          </a:p>
        </p:txBody>
      </p:sp>
      <p:sp>
        <p:nvSpPr>
          <p:cNvPr id="4" name="TextBox 3">
            <a:extLst>
              <a:ext uri="{FF2B5EF4-FFF2-40B4-BE49-F238E27FC236}">
                <a16:creationId xmlns:a16="http://schemas.microsoft.com/office/drawing/2014/main" id="{66F0DA88-5711-D952-4CD9-00B761AF186F}"/>
              </a:ext>
            </a:extLst>
          </p:cNvPr>
          <p:cNvSpPr txBox="1"/>
          <p:nvPr/>
        </p:nvSpPr>
        <p:spPr>
          <a:xfrm>
            <a:off x="8681941" y="1671283"/>
            <a:ext cx="1151277" cy="307777"/>
          </a:xfrm>
          <a:prstGeom prst="rect">
            <a:avLst/>
          </a:prstGeom>
          <a:noFill/>
        </p:spPr>
        <p:txBody>
          <a:bodyPr wrap="none" rtlCol="0">
            <a:spAutoFit/>
          </a:bodyPr>
          <a:lstStyle/>
          <a:p>
            <a:r>
              <a:rPr lang="en-US" dirty="0"/>
              <a:t>With  Noise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g2d05beb6465_4_1"/>
          <p:cNvSpPr txBox="1">
            <a:spLocks noGrp="1"/>
          </p:cNvSpPr>
          <p:nvPr>
            <p:ph type="body" idx="1"/>
          </p:nvPr>
        </p:nvSpPr>
        <p:spPr>
          <a:xfrm>
            <a:off x="304800" y="985221"/>
            <a:ext cx="11582400" cy="596836"/>
          </a:xfrm>
          <a:prstGeom prst="rect">
            <a:avLst/>
          </a:prstGeom>
        </p:spPr>
        <p:txBody>
          <a:bodyPr spcFirstLastPara="1" wrap="square" lIns="0" tIns="0" rIns="0" bIns="0" anchor="t" anchorCtr="0">
            <a:noAutofit/>
          </a:bodyPr>
          <a:lstStyle/>
          <a:p>
            <a:pPr marL="0" lvl="0" indent="0" algn="l" rtl="0">
              <a:spcBef>
                <a:spcPts val="1600"/>
              </a:spcBef>
              <a:spcAft>
                <a:spcPts val="0"/>
              </a:spcAft>
              <a:buNone/>
            </a:pPr>
            <a:r>
              <a:rPr lang="en-US" dirty="0"/>
              <a:t>How does different Variants Perform,</a:t>
            </a:r>
            <a:endParaRPr dirty="0"/>
          </a:p>
          <a:p>
            <a:pPr marL="0" lvl="0" indent="0" algn="l" rtl="0">
              <a:spcBef>
                <a:spcPts val="1600"/>
              </a:spcBef>
              <a:spcAft>
                <a:spcPts val="0"/>
              </a:spcAft>
              <a:buNone/>
            </a:pPr>
            <a:endParaRPr dirty="0"/>
          </a:p>
        </p:txBody>
      </p:sp>
      <p:sp>
        <p:nvSpPr>
          <p:cNvPr id="196" name="Google Shape;196;g2d05beb6465_4_1"/>
          <p:cNvSpPr txBox="1">
            <a:spLocks noGrp="1"/>
          </p:cNvSpPr>
          <p:nvPr>
            <p:ph type="body" idx="2"/>
          </p:nvPr>
        </p:nvSpPr>
        <p:spPr>
          <a:xfrm>
            <a:off x="307910" y="6629400"/>
            <a:ext cx="11582400" cy="22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 name="Google Shape;186;g2d05beb6465_3_37">
            <a:extLst>
              <a:ext uri="{FF2B5EF4-FFF2-40B4-BE49-F238E27FC236}">
                <a16:creationId xmlns:a16="http://schemas.microsoft.com/office/drawing/2014/main" id="{F79E2179-7230-6E65-1E26-9B14F2879071}"/>
              </a:ext>
            </a:extLst>
          </p:cNvPr>
          <p:cNvSpPr txBox="1">
            <a:spLocks noGrp="1"/>
          </p:cNvSpPr>
          <p:nvPr>
            <p:ph type="title"/>
          </p:nvPr>
        </p:nvSpPr>
        <p:spPr>
          <a:xfrm>
            <a:off x="304800" y="0"/>
            <a:ext cx="11582400" cy="7620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dirty="0"/>
              <a:t>Numerical Simulations</a:t>
            </a:r>
            <a:endParaRPr dirty="0"/>
          </a:p>
        </p:txBody>
      </p:sp>
      <p:pic>
        <p:nvPicPr>
          <p:cNvPr id="3" name="Google Shape;205;g2d05beb6465_4_10">
            <a:extLst>
              <a:ext uri="{FF2B5EF4-FFF2-40B4-BE49-F238E27FC236}">
                <a16:creationId xmlns:a16="http://schemas.microsoft.com/office/drawing/2014/main" id="{706B56BA-9058-1719-714F-DC52E4F6C7A2}"/>
              </a:ext>
            </a:extLst>
          </p:cNvPr>
          <p:cNvPicPr preferRelativeResize="0"/>
          <p:nvPr/>
        </p:nvPicPr>
        <p:blipFill rotWithShape="1">
          <a:blip r:embed="rId3">
            <a:alphaModFix/>
          </a:blip>
          <a:srcRect t="4997"/>
          <a:stretch/>
        </p:blipFill>
        <p:spPr>
          <a:xfrm>
            <a:off x="657225" y="2020886"/>
            <a:ext cx="5438775" cy="4099217"/>
          </a:xfrm>
          <a:prstGeom prst="rect">
            <a:avLst/>
          </a:prstGeom>
          <a:noFill/>
          <a:ln>
            <a:noFill/>
          </a:ln>
        </p:spPr>
      </p:pic>
      <p:pic>
        <p:nvPicPr>
          <p:cNvPr id="4" name="Google Shape;213;g2d05beb6465_4_18">
            <a:extLst>
              <a:ext uri="{FF2B5EF4-FFF2-40B4-BE49-F238E27FC236}">
                <a16:creationId xmlns:a16="http://schemas.microsoft.com/office/drawing/2014/main" id="{CAF16C84-5F12-02F8-6612-0816A7581049}"/>
              </a:ext>
            </a:extLst>
          </p:cNvPr>
          <p:cNvPicPr preferRelativeResize="0"/>
          <p:nvPr/>
        </p:nvPicPr>
        <p:blipFill rotWithShape="1">
          <a:blip r:embed="rId4">
            <a:alphaModFix/>
          </a:blip>
          <a:srcRect t="4997"/>
          <a:stretch/>
        </p:blipFill>
        <p:spPr>
          <a:xfrm>
            <a:off x="6448425" y="1946976"/>
            <a:ext cx="5438775" cy="4099217"/>
          </a:xfrm>
          <a:prstGeom prst="rect">
            <a:avLst/>
          </a:prstGeom>
          <a:noFill/>
          <a:ln>
            <a:noFill/>
          </a:ln>
        </p:spPr>
      </p:pic>
      <p:sp>
        <p:nvSpPr>
          <p:cNvPr id="5" name="TextBox 4">
            <a:extLst>
              <a:ext uri="{FF2B5EF4-FFF2-40B4-BE49-F238E27FC236}">
                <a16:creationId xmlns:a16="http://schemas.microsoft.com/office/drawing/2014/main" id="{D3BD336A-F6BF-A1A7-47F0-1A5C1F49FA4E}"/>
              </a:ext>
            </a:extLst>
          </p:cNvPr>
          <p:cNvSpPr txBox="1"/>
          <p:nvPr/>
        </p:nvSpPr>
        <p:spPr>
          <a:xfrm>
            <a:off x="2890741" y="1713109"/>
            <a:ext cx="971741" cy="307777"/>
          </a:xfrm>
          <a:prstGeom prst="rect">
            <a:avLst/>
          </a:prstGeom>
          <a:noFill/>
        </p:spPr>
        <p:txBody>
          <a:bodyPr wrap="none" rtlCol="0">
            <a:spAutoFit/>
          </a:bodyPr>
          <a:lstStyle/>
          <a:p>
            <a:r>
              <a:rPr lang="en-US" dirty="0"/>
              <a:t>No Noise </a:t>
            </a:r>
          </a:p>
        </p:txBody>
      </p:sp>
      <p:sp>
        <p:nvSpPr>
          <p:cNvPr id="6" name="TextBox 5">
            <a:extLst>
              <a:ext uri="{FF2B5EF4-FFF2-40B4-BE49-F238E27FC236}">
                <a16:creationId xmlns:a16="http://schemas.microsoft.com/office/drawing/2014/main" id="{38B16F6C-5402-A441-D654-EF63F2C66388}"/>
              </a:ext>
            </a:extLst>
          </p:cNvPr>
          <p:cNvSpPr txBox="1"/>
          <p:nvPr/>
        </p:nvSpPr>
        <p:spPr>
          <a:xfrm>
            <a:off x="8681941" y="1639199"/>
            <a:ext cx="1151277" cy="307777"/>
          </a:xfrm>
          <a:prstGeom prst="rect">
            <a:avLst/>
          </a:prstGeom>
          <a:noFill/>
        </p:spPr>
        <p:txBody>
          <a:bodyPr wrap="none" rtlCol="0">
            <a:spAutoFit/>
          </a:bodyPr>
          <a:lstStyle/>
          <a:p>
            <a:r>
              <a:rPr lang="en-US" dirty="0"/>
              <a:t>With  Noise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63B4-5908-00AF-58F0-4A63D0103ACB}"/>
              </a:ext>
            </a:extLst>
          </p:cNvPr>
          <p:cNvSpPr>
            <a:spLocks noGrp="1"/>
          </p:cNvSpPr>
          <p:nvPr>
            <p:ph type="title"/>
          </p:nvPr>
        </p:nvSpPr>
        <p:spPr/>
        <p:txBody>
          <a:bodyPr/>
          <a:lstStyle/>
          <a:p>
            <a:pPr algn="ctr"/>
            <a:r>
              <a:rPr lang="en-US" dirty="0"/>
              <a:t>References</a:t>
            </a:r>
          </a:p>
        </p:txBody>
      </p:sp>
      <p:sp>
        <p:nvSpPr>
          <p:cNvPr id="4" name="Text Placeholder 3">
            <a:extLst>
              <a:ext uri="{FF2B5EF4-FFF2-40B4-BE49-F238E27FC236}">
                <a16:creationId xmlns:a16="http://schemas.microsoft.com/office/drawing/2014/main" id="{C0F4D70C-39A5-F346-2DB7-5CBE2212CA12}"/>
              </a:ext>
            </a:extLst>
          </p:cNvPr>
          <p:cNvSpPr>
            <a:spLocks noGrp="1"/>
          </p:cNvSpPr>
          <p:nvPr>
            <p:ph type="body" idx="2"/>
          </p:nvPr>
        </p:nvSpPr>
        <p:spPr/>
        <p:txBody>
          <a:bodyPr/>
          <a:lstStyle/>
          <a:p>
            <a:endParaRPr lang="en-US"/>
          </a:p>
        </p:txBody>
      </p:sp>
      <p:pic>
        <p:nvPicPr>
          <p:cNvPr id="5" name="Picture 4">
            <a:extLst>
              <a:ext uri="{FF2B5EF4-FFF2-40B4-BE49-F238E27FC236}">
                <a16:creationId xmlns:a16="http://schemas.microsoft.com/office/drawing/2014/main" id="{437FD7C7-9A45-200C-25CE-589C7601EEDD}"/>
              </a:ext>
            </a:extLst>
          </p:cNvPr>
          <p:cNvPicPr>
            <a:picLocks noChangeAspect="1"/>
          </p:cNvPicPr>
          <p:nvPr/>
        </p:nvPicPr>
        <p:blipFill>
          <a:blip r:embed="rId2"/>
          <a:stretch>
            <a:fillRect/>
          </a:stretch>
        </p:blipFill>
        <p:spPr>
          <a:xfrm>
            <a:off x="1374988" y="1429439"/>
            <a:ext cx="9442023" cy="4532521"/>
          </a:xfrm>
          <a:prstGeom prst="rect">
            <a:avLst/>
          </a:prstGeom>
        </p:spPr>
      </p:pic>
    </p:spTree>
    <p:extLst>
      <p:ext uri="{BB962C8B-B14F-4D97-AF65-F5344CB8AC3E}">
        <p14:creationId xmlns:p14="http://schemas.microsoft.com/office/powerpoint/2010/main" val="484777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9"/>
          <p:cNvSpPr txBox="1">
            <a:spLocks noGrp="1"/>
          </p:cNvSpPr>
          <p:nvPr>
            <p:ph type="ctrTitle"/>
          </p:nvPr>
        </p:nvSpPr>
        <p:spPr>
          <a:xfrm>
            <a:off x="304800" y="2779641"/>
            <a:ext cx="11582400" cy="1298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CC0000"/>
              </a:buClr>
              <a:buSzPts val="3200"/>
              <a:buFont typeface="Calibri"/>
              <a:buNone/>
            </a:pPr>
            <a:r>
              <a:rPr lang="en-US"/>
              <a:t>Thank You!</a:t>
            </a:r>
            <a:endParaRPr/>
          </a:p>
        </p:txBody>
      </p:sp>
      <p:sp>
        <p:nvSpPr>
          <p:cNvPr id="236" name="Google Shape;236;p9"/>
          <p:cNvSpPr/>
          <p:nvPr/>
        </p:nvSpPr>
        <p:spPr>
          <a:xfrm>
            <a:off x="8824200" y="377850"/>
            <a:ext cx="3367800" cy="1225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g29e493f37bc_0_6"/>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2800"/>
              <a:buNone/>
            </a:pPr>
            <a:r>
              <a:rPr lang="en-US"/>
              <a:t>Review: Gradient Descent</a:t>
            </a:r>
            <a:endParaRPr/>
          </a:p>
        </p:txBody>
      </p:sp>
      <p:sp>
        <p:nvSpPr>
          <p:cNvPr id="39" name="Google Shape;39;g29e493f37bc_0_6"/>
          <p:cNvSpPr txBox="1"/>
          <p:nvPr/>
        </p:nvSpPr>
        <p:spPr>
          <a:xfrm>
            <a:off x="1335825" y="1346550"/>
            <a:ext cx="99207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Arial"/>
                <a:ea typeface="Arial"/>
                <a:cs typeface="Arial"/>
                <a:sym typeface="Arial"/>
              </a:rPr>
              <a:t>Gradient Descent is a first-order, iterative algorithm used to minimize differentiable functions</a:t>
            </a:r>
            <a:endParaRPr sz="1400" b="0" i="0" u="none" strike="noStrike" cap="none">
              <a:solidFill>
                <a:srgbClr val="000000"/>
              </a:solidFill>
              <a:latin typeface="Arial"/>
              <a:ea typeface="Arial"/>
              <a:cs typeface="Arial"/>
              <a:sym typeface="Arial"/>
            </a:endParaRPr>
          </a:p>
        </p:txBody>
      </p:sp>
      <p:sp>
        <p:nvSpPr>
          <p:cNvPr id="40" name="Google Shape;40;g29e493f37bc_0_6"/>
          <p:cNvSpPr/>
          <p:nvPr/>
        </p:nvSpPr>
        <p:spPr>
          <a:xfrm>
            <a:off x="304800" y="990598"/>
            <a:ext cx="11582400" cy="1158300"/>
          </a:xfrm>
          <a:prstGeom prst="rect">
            <a:avLst/>
          </a:prstGeom>
          <a:solidFill>
            <a:srgbClr val="002060">
              <a:alpha val="7058"/>
            </a:srgbClr>
          </a:solidFill>
          <a:ln w="9525" cap="flat" cmpd="sng">
            <a:solidFill>
              <a:srgbClr val="002060">
                <a:alpha val="7058"/>
              </a:srgbClr>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 name="Google Shape;41;g29e493f37bc_0_6"/>
          <p:cNvPicPr preferRelativeResize="0"/>
          <p:nvPr/>
        </p:nvPicPr>
        <p:blipFill rotWithShape="1">
          <a:blip r:embed="rId3">
            <a:alphaModFix/>
          </a:blip>
          <a:srcRect/>
          <a:stretch/>
        </p:blipFill>
        <p:spPr>
          <a:xfrm>
            <a:off x="6257625" y="2287785"/>
            <a:ext cx="5715000" cy="4286250"/>
          </a:xfrm>
          <a:prstGeom prst="rect">
            <a:avLst/>
          </a:prstGeom>
          <a:noFill/>
          <a:ln>
            <a:noFill/>
          </a:ln>
        </p:spPr>
      </p:pic>
      <p:pic>
        <p:nvPicPr>
          <p:cNvPr id="42" name="Google Shape;42;g29e493f37bc_0_6"/>
          <p:cNvPicPr preferRelativeResize="0"/>
          <p:nvPr/>
        </p:nvPicPr>
        <p:blipFill rotWithShape="1">
          <a:blip r:embed="rId4">
            <a:alphaModFix/>
          </a:blip>
          <a:srcRect/>
          <a:stretch/>
        </p:blipFill>
        <p:spPr>
          <a:xfrm>
            <a:off x="454000" y="3167710"/>
            <a:ext cx="5952825" cy="1886933"/>
          </a:xfrm>
          <a:prstGeom prst="rect">
            <a:avLst/>
          </a:prstGeom>
          <a:noFill/>
          <a:ln>
            <a:noFill/>
          </a:ln>
        </p:spPr>
      </p:pic>
      <p:sp>
        <p:nvSpPr>
          <p:cNvPr id="43" name="Google Shape;43;g29e493f37bc_0_6"/>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Animation Link: https://suniljangirblog.wordpress.com/2018/12/03/the-outline-of-gradient-descent/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g2d05beb6465_0_39"/>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2800"/>
              <a:buNone/>
            </a:pPr>
            <a:r>
              <a:rPr lang="en-US"/>
              <a:t>Optimization: Large Scale Machine Learning Problems</a:t>
            </a:r>
            <a:endParaRPr/>
          </a:p>
        </p:txBody>
      </p:sp>
      <p:sp>
        <p:nvSpPr>
          <p:cNvPr id="49" name="Google Shape;49;g2d05beb6465_0_39"/>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Image Link: https://joshuagoings.com/2020/05/05/neural-network/</a:t>
            </a:r>
            <a:endParaRPr/>
          </a:p>
        </p:txBody>
      </p:sp>
      <p:pic>
        <p:nvPicPr>
          <p:cNvPr id="50" name="Google Shape;50;g2d05beb6465_0_39"/>
          <p:cNvPicPr preferRelativeResize="0"/>
          <p:nvPr/>
        </p:nvPicPr>
        <p:blipFill rotWithShape="1">
          <a:blip r:embed="rId3">
            <a:alphaModFix/>
          </a:blip>
          <a:srcRect/>
          <a:stretch/>
        </p:blipFill>
        <p:spPr>
          <a:xfrm>
            <a:off x="3819688" y="1214875"/>
            <a:ext cx="4558812" cy="647700"/>
          </a:xfrm>
          <a:prstGeom prst="rect">
            <a:avLst/>
          </a:prstGeom>
          <a:noFill/>
          <a:ln>
            <a:noFill/>
          </a:ln>
        </p:spPr>
      </p:pic>
      <p:pic>
        <p:nvPicPr>
          <p:cNvPr id="51" name="Google Shape;51;g2d05beb6465_0_39"/>
          <p:cNvPicPr preferRelativeResize="0"/>
          <p:nvPr/>
        </p:nvPicPr>
        <p:blipFill rotWithShape="1">
          <a:blip r:embed="rId4">
            <a:alphaModFix/>
          </a:blip>
          <a:srcRect/>
          <a:stretch/>
        </p:blipFill>
        <p:spPr>
          <a:xfrm>
            <a:off x="2626300" y="1862575"/>
            <a:ext cx="6945588" cy="4614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g2d05beb6465_3_0"/>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2800"/>
              <a:buNone/>
            </a:pPr>
            <a:r>
              <a:rPr lang="en-US"/>
              <a:t>Stochastic Gradient Descent Algorithm </a:t>
            </a:r>
            <a:endParaRPr/>
          </a:p>
        </p:txBody>
      </p:sp>
      <p:sp>
        <p:nvSpPr>
          <p:cNvPr id="57" name="Google Shape;57;g2d05beb6465_3_0"/>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pic>
        <p:nvPicPr>
          <p:cNvPr id="58" name="Google Shape;58;g2d05beb6465_3_0"/>
          <p:cNvPicPr preferRelativeResize="0"/>
          <p:nvPr/>
        </p:nvPicPr>
        <p:blipFill rotWithShape="1">
          <a:blip r:embed="rId3">
            <a:alphaModFix/>
          </a:blip>
          <a:srcRect t="17654"/>
          <a:stretch/>
        </p:blipFill>
        <p:spPr>
          <a:xfrm>
            <a:off x="741388" y="2248875"/>
            <a:ext cx="10709225" cy="23602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g2d05beb6465_2_23"/>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2800"/>
              <a:buNone/>
            </a:pPr>
            <a:r>
              <a:rPr lang="en-US"/>
              <a:t>Interpolation </a:t>
            </a:r>
            <a:endParaRPr/>
          </a:p>
        </p:txBody>
      </p:sp>
      <p:sp>
        <p:nvSpPr>
          <p:cNvPr id="64" name="Google Shape;64;g2d05beb6465_2_23"/>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65" name="Google Shape;65;g2d05beb6465_2_23"/>
          <p:cNvSpPr/>
          <p:nvPr/>
        </p:nvSpPr>
        <p:spPr>
          <a:xfrm rot="10800000" flipH="1">
            <a:off x="347300" y="3316300"/>
            <a:ext cx="3384900" cy="1217400"/>
          </a:xfrm>
          <a:prstGeom prst="arc">
            <a:avLst>
              <a:gd name="adj1" fmla="val 10908090"/>
              <a:gd name="adj2" fmla="val 7013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g2d05beb6465_2_23"/>
          <p:cNvSpPr/>
          <p:nvPr/>
        </p:nvSpPr>
        <p:spPr>
          <a:xfrm rot="10800000" flipH="1">
            <a:off x="4502050" y="1491500"/>
            <a:ext cx="3266700" cy="3020100"/>
          </a:xfrm>
          <a:prstGeom prst="arc">
            <a:avLst>
              <a:gd name="adj1" fmla="val 10937163"/>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g2d05beb6465_2_23"/>
          <p:cNvSpPr/>
          <p:nvPr/>
        </p:nvSpPr>
        <p:spPr>
          <a:xfrm rot="10800000" flipH="1">
            <a:off x="9142200" y="-2328475"/>
            <a:ext cx="2708700" cy="6758400"/>
          </a:xfrm>
          <a:prstGeom prst="arc">
            <a:avLst>
              <a:gd name="adj1" fmla="val 1090809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 name="Google Shape;68;g2d05beb6465_2_23"/>
          <p:cNvPicPr preferRelativeResize="0"/>
          <p:nvPr/>
        </p:nvPicPr>
        <p:blipFill rotWithShape="1">
          <a:blip r:embed="rId3">
            <a:alphaModFix/>
          </a:blip>
          <a:srcRect/>
          <a:stretch/>
        </p:blipFill>
        <p:spPr>
          <a:xfrm>
            <a:off x="155500" y="5601625"/>
            <a:ext cx="11887199" cy="647756"/>
          </a:xfrm>
          <a:prstGeom prst="rect">
            <a:avLst/>
          </a:prstGeom>
          <a:noFill/>
          <a:ln>
            <a:noFill/>
          </a:ln>
        </p:spPr>
      </p:pic>
      <p:sp>
        <p:nvSpPr>
          <p:cNvPr id="69" name="Google Shape;69;g2d05beb6465_2_23"/>
          <p:cNvSpPr/>
          <p:nvPr/>
        </p:nvSpPr>
        <p:spPr>
          <a:xfrm>
            <a:off x="1975700" y="4445325"/>
            <a:ext cx="128100" cy="15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2d05beb6465_2_23"/>
          <p:cNvSpPr/>
          <p:nvPr/>
        </p:nvSpPr>
        <p:spPr>
          <a:xfrm>
            <a:off x="6071350" y="4445325"/>
            <a:ext cx="128100" cy="15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d05beb6465_2_23"/>
          <p:cNvSpPr/>
          <p:nvPr/>
        </p:nvSpPr>
        <p:spPr>
          <a:xfrm>
            <a:off x="10432500" y="4352600"/>
            <a:ext cx="128100" cy="15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 name="Google Shape;72;g2d05beb6465_2_23"/>
          <p:cNvPicPr preferRelativeResize="0"/>
          <p:nvPr/>
        </p:nvPicPr>
        <p:blipFill rotWithShape="1">
          <a:blip r:embed="rId4">
            <a:alphaModFix/>
          </a:blip>
          <a:srcRect/>
          <a:stretch/>
        </p:blipFill>
        <p:spPr>
          <a:xfrm>
            <a:off x="5935375" y="4694200"/>
            <a:ext cx="400050" cy="342900"/>
          </a:xfrm>
          <a:prstGeom prst="rect">
            <a:avLst/>
          </a:prstGeom>
          <a:noFill/>
          <a:ln>
            <a:noFill/>
          </a:ln>
        </p:spPr>
      </p:pic>
      <p:pic>
        <p:nvPicPr>
          <p:cNvPr id="73" name="Google Shape;73;g2d05beb6465_2_23"/>
          <p:cNvPicPr preferRelativeResize="0"/>
          <p:nvPr/>
        </p:nvPicPr>
        <p:blipFill rotWithShape="1">
          <a:blip r:embed="rId5">
            <a:alphaModFix/>
          </a:blip>
          <a:srcRect/>
          <a:stretch/>
        </p:blipFill>
        <p:spPr>
          <a:xfrm>
            <a:off x="1868300" y="2579125"/>
            <a:ext cx="342900" cy="419100"/>
          </a:xfrm>
          <a:prstGeom prst="rect">
            <a:avLst/>
          </a:prstGeom>
          <a:noFill/>
          <a:ln>
            <a:noFill/>
          </a:ln>
        </p:spPr>
      </p:pic>
      <p:pic>
        <p:nvPicPr>
          <p:cNvPr id="74" name="Google Shape;74;g2d05beb6465_2_23"/>
          <p:cNvPicPr preferRelativeResize="0"/>
          <p:nvPr/>
        </p:nvPicPr>
        <p:blipFill rotWithShape="1">
          <a:blip r:embed="rId6">
            <a:alphaModFix/>
          </a:blip>
          <a:srcRect/>
          <a:stretch/>
        </p:blipFill>
        <p:spPr>
          <a:xfrm>
            <a:off x="5983000" y="2598175"/>
            <a:ext cx="304800" cy="381000"/>
          </a:xfrm>
          <a:prstGeom prst="rect">
            <a:avLst/>
          </a:prstGeom>
          <a:noFill/>
          <a:ln>
            <a:noFill/>
          </a:ln>
        </p:spPr>
      </p:pic>
      <p:pic>
        <p:nvPicPr>
          <p:cNvPr id="75" name="Google Shape;75;g2d05beb6465_2_23"/>
          <p:cNvPicPr preferRelativeResize="0"/>
          <p:nvPr/>
        </p:nvPicPr>
        <p:blipFill rotWithShape="1">
          <a:blip r:embed="rId7">
            <a:alphaModFix/>
          </a:blip>
          <a:srcRect/>
          <a:stretch/>
        </p:blipFill>
        <p:spPr>
          <a:xfrm>
            <a:off x="10363200" y="2626750"/>
            <a:ext cx="266700" cy="323850"/>
          </a:xfrm>
          <a:prstGeom prst="rect">
            <a:avLst/>
          </a:prstGeom>
          <a:noFill/>
          <a:ln>
            <a:noFill/>
          </a:ln>
        </p:spPr>
      </p:pic>
      <p:cxnSp>
        <p:nvCxnSpPr>
          <p:cNvPr id="76" name="Google Shape;76;g2d05beb6465_2_23"/>
          <p:cNvCxnSpPr/>
          <p:nvPr/>
        </p:nvCxnSpPr>
        <p:spPr>
          <a:xfrm>
            <a:off x="592125" y="4295100"/>
            <a:ext cx="1007400" cy="273900"/>
          </a:xfrm>
          <a:prstGeom prst="straightConnector1">
            <a:avLst/>
          </a:prstGeom>
          <a:noFill/>
          <a:ln w="9525" cap="flat" cmpd="sng">
            <a:solidFill>
              <a:schemeClr val="dk2"/>
            </a:solidFill>
            <a:prstDash val="solid"/>
            <a:round/>
            <a:headEnd type="none" w="sm" len="sm"/>
            <a:tailEnd type="triangle" w="med" len="med"/>
          </a:ln>
        </p:spPr>
      </p:cxnSp>
      <p:cxnSp>
        <p:nvCxnSpPr>
          <p:cNvPr id="77" name="Google Shape;77;g2d05beb6465_2_23"/>
          <p:cNvCxnSpPr/>
          <p:nvPr/>
        </p:nvCxnSpPr>
        <p:spPr>
          <a:xfrm flipH="1">
            <a:off x="2479975" y="4295100"/>
            <a:ext cx="1007400" cy="273900"/>
          </a:xfrm>
          <a:prstGeom prst="straightConnector1">
            <a:avLst/>
          </a:prstGeom>
          <a:noFill/>
          <a:ln w="9525" cap="flat" cmpd="sng">
            <a:solidFill>
              <a:schemeClr val="dk2"/>
            </a:solidFill>
            <a:prstDash val="solid"/>
            <a:round/>
            <a:headEnd type="none" w="sm" len="sm"/>
            <a:tailEnd type="triangle" w="med" len="med"/>
          </a:ln>
        </p:spPr>
      </p:cxnSp>
      <p:cxnSp>
        <p:nvCxnSpPr>
          <p:cNvPr id="78" name="Google Shape;78;g2d05beb6465_2_23"/>
          <p:cNvCxnSpPr/>
          <p:nvPr/>
        </p:nvCxnSpPr>
        <p:spPr>
          <a:xfrm>
            <a:off x="4501525" y="3676500"/>
            <a:ext cx="1064700" cy="892500"/>
          </a:xfrm>
          <a:prstGeom prst="straightConnector1">
            <a:avLst/>
          </a:prstGeom>
          <a:noFill/>
          <a:ln w="9525" cap="flat" cmpd="sng">
            <a:solidFill>
              <a:schemeClr val="dk2"/>
            </a:solidFill>
            <a:prstDash val="solid"/>
            <a:round/>
            <a:headEnd type="none" w="sm" len="sm"/>
            <a:tailEnd type="triangle" w="med" len="med"/>
          </a:ln>
        </p:spPr>
      </p:cxnSp>
      <p:cxnSp>
        <p:nvCxnSpPr>
          <p:cNvPr id="79" name="Google Shape;79;g2d05beb6465_2_23"/>
          <p:cNvCxnSpPr/>
          <p:nvPr/>
        </p:nvCxnSpPr>
        <p:spPr>
          <a:xfrm flipH="1">
            <a:off x="6659100" y="3711950"/>
            <a:ext cx="1064700" cy="892500"/>
          </a:xfrm>
          <a:prstGeom prst="straightConnector1">
            <a:avLst/>
          </a:prstGeom>
          <a:noFill/>
          <a:ln w="9525" cap="flat" cmpd="sng">
            <a:solidFill>
              <a:schemeClr val="dk2"/>
            </a:solidFill>
            <a:prstDash val="solid"/>
            <a:round/>
            <a:headEnd type="none" w="sm" len="sm"/>
            <a:tailEnd type="triangle" w="med" len="med"/>
          </a:ln>
        </p:spPr>
      </p:cxnSp>
      <p:pic>
        <p:nvPicPr>
          <p:cNvPr id="80" name="Google Shape;80;g2d05beb6465_2_23"/>
          <p:cNvPicPr preferRelativeResize="0"/>
          <p:nvPr/>
        </p:nvPicPr>
        <p:blipFill rotWithShape="1">
          <a:blip r:embed="rId4">
            <a:alphaModFix/>
          </a:blip>
          <a:srcRect/>
          <a:stretch/>
        </p:blipFill>
        <p:spPr>
          <a:xfrm>
            <a:off x="1839725" y="4694200"/>
            <a:ext cx="400050" cy="342900"/>
          </a:xfrm>
          <a:prstGeom prst="rect">
            <a:avLst/>
          </a:prstGeom>
          <a:noFill/>
          <a:ln>
            <a:noFill/>
          </a:ln>
        </p:spPr>
      </p:pic>
      <p:pic>
        <p:nvPicPr>
          <p:cNvPr id="81" name="Google Shape;81;g2d05beb6465_2_23"/>
          <p:cNvPicPr preferRelativeResize="0"/>
          <p:nvPr/>
        </p:nvPicPr>
        <p:blipFill rotWithShape="1">
          <a:blip r:embed="rId4">
            <a:alphaModFix/>
          </a:blip>
          <a:srcRect/>
          <a:stretch/>
        </p:blipFill>
        <p:spPr>
          <a:xfrm>
            <a:off x="10296525" y="4694200"/>
            <a:ext cx="400050" cy="342900"/>
          </a:xfrm>
          <a:prstGeom prst="rect">
            <a:avLst/>
          </a:prstGeom>
          <a:noFill/>
          <a:ln>
            <a:noFill/>
          </a:ln>
        </p:spPr>
      </p:pic>
      <p:cxnSp>
        <p:nvCxnSpPr>
          <p:cNvPr id="82" name="Google Shape;82;g2d05beb6465_2_23"/>
          <p:cNvCxnSpPr/>
          <p:nvPr/>
        </p:nvCxnSpPr>
        <p:spPr>
          <a:xfrm>
            <a:off x="9085075" y="2461350"/>
            <a:ext cx="883800" cy="1931100"/>
          </a:xfrm>
          <a:prstGeom prst="straightConnector1">
            <a:avLst/>
          </a:prstGeom>
          <a:noFill/>
          <a:ln w="9525" cap="flat" cmpd="sng">
            <a:solidFill>
              <a:schemeClr val="dk2"/>
            </a:solidFill>
            <a:prstDash val="solid"/>
            <a:round/>
            <a:headEnd type="none" w="sm" len="sm"/>
            <a:tailEnd type="triangle" w="med" len="med"/>
          </a:ln>
        </p:spPr>
      </p:cxnSp>
      <p:cxnSp>
        <p:nvCxnSpPr>
          <p:cNvPr id="83" name="Google Shape;83;g2d05beb6465_2_23"/>
          <p:cNvCxnSpPr/>
          <p:nvPr/>
        </p:nvCxnSpPr>
        <p:spPr>
          <a:xfrm flipH="1">
            <a:off x="11024225" y="2461350"/>
            <a:ext cx="883800" cy="19311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2d05beb6465_2_61"/>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2800"/>
              <a:buNone/>
            </a:pPr>
            <a:r>
              <a:rPr lang="en-US"/>
              <a:t>Proximity to Interpolation</a:t>
            </a:r>
            <a:endParaRPr/>
          </a:p>
        </p:txBody>
      </p:sp>
      <p:sp>
        <p:nvSpPr>
          <p:cNvPr id="89" name="Google Shape;89;g2d05beb6465_2_61"/>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pic>
        <p:nvPicPr>
          <p:cNvPr id="90" name="Google Shape;90;g2d05beb6465_2_61"/>
          <p:cNvPicPr preferRelativeResize="0"/>
          <p:nvPr/>
        </p:nvPicPr>
        <p:blipFill rotWithShape="1">
          <a:blip r:embed="rId3">
            <a:alphaModFix/>
          </a:blip>
          <a:srcRect/>
          <a:stretch/>
        </p:blipFill>
        <p:spPr>
          <a:xfrm>
            <a:off x="152400" y="1467825"/>
            <a:ext cx="11887199" cy="1293607"/>
          </a:xfrm>
          <a:prstGeom prst="rect">
            <a:avLst/>
          </a:prstGeom>
          <a:noFill/>
          <a:ln>
            <a:noFill/>
          </a:ln>
        </p:spPr>
      </p:pic>
      <p:pic>
        <p:nvPicPr>
          <p:cNvPr id="91" name="Google Shape;91;g2d05beb6465_2_61"/>
          <p:cNvPicPr preferRelativeResize="0"/>
          <p:nvPr/>
        </p:nvPicPr>
        <p:blipFill rotWithShape="1">
          <a:blip r:embed="rId4">
            <a:alphaModFix/>
          </a:blip>
          <a:srcRect/>
          <a:stretch/>
        </p:blipFill>
        <p:spPr>
          <a:xfrm>
            <a:off x="152400" y="2944007"/>
            <a:ext cx="11887199" cy="1503381"/>
          </a:xfrm>
          <a:prstGeom prst="rect">
            <a:avLst/>
          </a:prstGeom>
          <a:noFill/>
          <a:ln>
            <a:noFill/>
          </a:ln>
        </p:spPr>
      </p:pic>
      <p:pic>
        <p:nvPicPr>
          <p:cNvPr id="92" name="Google Shape;92;g2d05beb6465_2_61"/>
          <p:cNvPicPr preferRelativeResize="0"/>
          <p:nvPr/>
        </p:nvPicPr>
        <p:blipFill rotWithShape="1">
          <a:blip r:embed="rId5">
            <a:alphaModFix/>
          </a:blip>
          <a:srcRect/>
          <a:stretch/>
        </p:blipFill>
        <p:spPr>
          <a:xfrm>
            <a:off x="152400" y="4629963"/>
            <a:ext cx="11525250" cy="150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d05beb6465_1_1"/>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SzPts val="2800"/>
              <a:buNone/>
            </a:pPr>
            <a:r>
              <a:rPr lang="en-US"/>
              <a:t>Variants of SGD</a:t>
            </a:r>
            <a:endParaRPr/>
          </a:p>
        </p:txBody>
      </p:sp>
      <p:sp>
        <p:nvSpPr>
          <p:cNvPr id="98" name="Google Shape;98;g2d05beb6465_1_1"/>
          <p:cNvSpPr txBox="1">
            <a:spLocks noGrp="1"/>
          </p:cNvSpPr>
          <p:nvPr>
            <p:ph type="body" idx="1"/>
          </p:nvPr>
        </p:nvSpPr>
        <p:spPr>
          <a:xfrm>
            <a:off x="304800" y="985221"/>
            <a:ext cx="11582400" cy="40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600"/>
              </a:spcBef>
              <a:spcAft>
                <a:spcPts val="0"/>
              </a:spcAft>
              <a:buSzPts val="2000"/>
              <a:buNone/>
            </a:pPr>
            <a:r>
              <a:rPr lang="en-US"/>
              <a:t>Momentum</a:t>
            </a:r>
            <a:br>
              <a:rPr lang="en-US"/>
            </a:br>
            <a:endParaRPr/>
          </a:p>
        </p:txBody>
      </p:sp>
      <p:sp>
        <p:nvSpPr>
          <p:cNvPr id="99" name="Google Shape;99;g2d05beb6465_1_1"/>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pic>
        <p:nvPicPr>
          <p:cNvPr id="100" name="Google Shape;100;g2d05beb6465_1_1"/>
          <p:cNvPicPr preferRelativeResize="0"/>
          <p:nvPr/>
        </p:nvPicPr>
        <p:blipFill rotWithShape="1">
          <a:blip r:embed="rId3">
            <a:alphaModFix/>
          </a:blip>
          <a:srcRect t="6785" r="30497" b="19222"/>
          <a:stretch/>
        </p:blipFill>
        <p:spPr>
          <a:xfrm>
            <a:off x="8307650" y="1146387"/>
            <a:ext cx="3324925" cy="2924975"/>
          </a:xfrm>
          <a:prstGeom prst="rect">
            <a:avLst/>
          </a:prstGeom>
          <a:noFill/>
          <a:ln>
            <a:noFill/>
          </a:ln>
        </p:spPr>
      </p:pic>
      <p:grpSp>
        <p:nvGrpSpPr>
          <p:cNvPr id="101" name="Google Shape;101;g2d05beb6465_1_1"/>
          <p:cNvGrpSpPr/>
          <p:nvPr/>
        </p:nvGrpSpPr>
        <p:grpSpPr>
          <a:xfrm>
            <a:off x="304800" y="2277275"/>
            <a:ext cx="8755200" cy="2463300"/>
            <a:chOff x="307900" y="1899300"/>
            <a:chExt cx="8755200" cy="2463300"/>
          </a:xfrm>
        </p:grpSpPr>
        <p:pic>
          <p:nvPicPr>
            <p:cNvPr id="102" name="Google Shape;102;g2d05beb6465_1_1"/>
            <p:cNvPicPr preferRelativeResize="0"/>
            <p:nvPr/>
          </p:nvPicPr>
          <p:blipFill rotWithShape="1">
            <a:blip r:embed="rId4">
              <a:alphaModFix/>
            </a:blip>
            <a:srcRect/>
            <a:stretch/>
          </p:blipFill>
          <p:spPr>
            <a:xfrm>
              <a:off x="607125" y="2332163"/>
              <a:ext cx="2874850" cy="553400"/>
            </a:xfrm>
            <a:prstGeom prst="rect">
              <a:avLst/>
            </a:prstGeom>
            <a:noFill/>
            <a:ln>
              <a:noFill/>
            </a:ln>
          </p:spPr>
        </p:pic>
        <p:pic>
          <p:nvPicPr>
            <p:cNvPr id="103" name="Google Shape;103;g2d05beb6465_1_1"/>
            <p:cNvPicPr preferRelativeResize="0"/>
            <p:nvPr/>
          </p:nvPicPr>
          <p:blipFill rotWithShape="1">
            <a:blip r:embed="rId5">
              <a:alphaModFix/>
            </a:blip>
            <a:srcRect l="18375" t="18375" r="16646" b="22596"/>
            <a:stretch/>
          </p:blipFill>
          <p:spPr>
            <a:xfrm>
              <a:off x="801300" y="3962400"/>
              <a:ext cx="2288526" cy="400200"/>
            </a:xfrm>
            <a:prstGeom prst="rect">
              <a:avLst/>
            </a:prstGeom>
            <a:noFill/>
            <a:ln>
              <a:noFill/>
            </a:ln>
          </p:spPr>
        </p:pic>
        <p:sp>
          <p:nvSpPr>
            <p:cNvPr id="104" name="Google Shape;104;g2d05beb6465_1_1"/>
            <p:cNvSpPr txBox="1"/>
            <p:nvPr/>
          </p:nvSpPr>
          <p:spPr>
            <a:xfrm>
              <a:off x="307900" y="1899300"/>
              <a:ext cx="783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Velocity Term</a:t>
              </a:r>
              <a:endParaRPr sz="1400" b="1" i="0" u="none" strike="noStrike" cap="none">
                <a:solidFill>
                  <a:srgbClr val="000000"/>
                </a:solidFill>
                <a:latin typeface="Arial"/>
                <a:ea typeface="Arial"/>
                <a:cs typeface="Arial"/>
                <a:sym typeface="Arial"/>
              </a:endParaRPr>
            </a:p>
          </p:txBody>
        </p:sp>
        <p:grpSp>
          <p:nvGrpSpPr>
            <p:cNvPr id="105" name="Google Shape;105;g2d05beb6465_1_1"/>
            <p:cNvGrpSpPr/>
            <p:nvPr/>
          </p:nvGrpSpPr>
          <p:grpSpPr>
            <a:xfrm>
              <a:off x="1025325" y="2813400"/>
              <a:ext cx="8037775" cy="615600"/>
              <a:chOff x="1523100" y="2477200"/>
              <a:chExt cx="8037775" cy="615600"/>
            </a:xfrm>
          </p:grpSpPr>
          <p:sp>
            <p:nvSpPr>
              <p:cNvPr id="106" name="Google Shape;106;g2d05beb6465_1_1"/>
              <p:cNvSpPr txBox="1"/>
              <p:nvPr/>
            </p:nvSpPr>
            <p:spPr>
              <a:xfrm>
                <a:off x="1723075" y="2477200"/>
                <a:ext cx="7837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momentum coefficient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learning rate </a:t>
                </a:r>
                <a:endParaRPr sz="1400" b="0" i="0" u="none" strike="noStrike" cap="none">
                  <a:solidFill>
                    <a:srgbClr val="000000"/>
                  </a:solidFill>
                  <a:latin typeface="Arial"/>
                  <a:ea typeface="Arial"/>
                  <a:cs typeface="Arial"/>
                  <a:sym typeface="Arial"/>
                </a:endParaRPr>
              </a:p>
            </p:txBody>
          </p:sp>
          <p:pic>
            <p:nvPicPr>
              <p:cNvPr id="107" name="Google Shape;107;g2d05beb6465_1_1"/>
              <p:cNvPicPr preferRelativeResize="0"/>
              <p:nvPr/>
            </p:nvPicPr>
            <p:blipFill rotWithShape="1">
              <a:blip r:embed="rId4">
                <a:alphaModFix/>
              </a:blip>
              <a:srcRect l="24859" t="27681" r="69981" b="27684"/>
              <a:stretch/>
            </p:blipFill>
            <p:spPr>
              <a:xfrm>
                <a:off x="1523100" y="2553800"/>
                <a:ext cx="148276" cy="247000"/>
              </a:xfrm>
              <a:prstGeom prst="rect">
                <a:avLst/>
              </a:prstGeom>
              <a:noFill/>
              <a:ln>
                <a:noFill/>
              </a:ln>
            </p:spPr>
          </p:pic>
          <p:pic>
            <p:nvPicPr>
              <p:cNvPr id="108" name="Google Shape;108;g2d05beb6465_1_1"/>
              <p:cNvPicPr preferRelativeResize="0"/>
              <p:nvPr/>
            </p:nvPicPr>
            <p:blipFill rotWithShape="1">
              <a:blip r:embed="rId4">
                <a:alphaModFix/>
              </a:blip>
              <a:srcRect l="58304" t="36607" r="35509" b="18759"/>
              <a:stretch/>
            </p:blipFill>
            <p:spPr>
              <a:xfrm>
                <a:off x="1523100" y="2825000"/>
                <a:ext cx="177850" cy="247000"/>
              </a:xfrm>
              <a:prstGeom prst="rect">
                <a:avLst/>
              </a:prstGeom>
              <a:noFill/>
              <a:ln>
                <a:noFill/>
              </a:ln>
            </p:spPr>
          </p:pic>
        </p:grpSp>
        <p:sp>
          <p:nvSpPr>
            <p:cNvPr id="109" name="Google Shape;109;g2d05beb6465_1_1"/>
            <p:cNvSpPr txBox="1"/>
            <p:nvPr/>
          </p:nvSpPr>
          <p:spPr>
            <a:xfrm>
              <a:off x="307900" y="3495588"/>
              <a:ext cx="783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Update Step</a:t>
              </a:r>
              <a:endParaRPr sz="1400" b="1" i="0" u="none" strike="noStrike" cap="none">
                <a:solidFill>
                  <a:srgbClr val="000000"/>
                </a:solidFill>
                <a:latin typeface="Arial"/>
                <a:ea typeface="Arial"/>
                <a:cs typeface="Arial"/>
                <a:sym typeface="Arial"/>
              </a:endParaRPr>
            </a:p>
          </p:txBody>
        </p:sp>
      </p:grpSp>
      <p:sp>
        <p:nvSpPr>
          <p:cNvPr id="110" name="Google Shape;110;g2d05beb6465_1_1"/>
          <p:cNvSpPr txBox="1"/>
          <p:nvPr/>
        </p:nvSpPr>
        <p:spPr>
          <a:xfrm>
            <a:off x="304800" y="1623088"/>
            <a:ext cx="8481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“Incorporates a fraction of the previous update vector into the current update.”</a:t>
            </a:r>
            <a:endParaRPr sz="1400" b="0" i="0" u="none" strike="noStrike" cap="none">
              <a:solidFill>
                <a:srgbClr val="000000"/>
              </a:solidFill>
              <a:latin typeface="Arial"/>
              <a:ea typeface="Arial"/>
              <a:cs typeface="Arial"/>
              <a:sym typeface="Arial"/>
            </a:endParaRPr>
          </a:p>
        </p:txBody>
      </p:sp>
      <p:pic>
        <p:nvPicPr>
          <p:cNvPr id="111" name="Google Shape;111;g2d05beb6465_1_1"/>
          <p:cNvPicPr preferRelativeResize="0"/>
          <p:nvPr/>
        </p:nvPicPr>
        <p:blipFill rotWithShape="1">
          <a:blip r:embed="rId6">
            <a:alphaModFix/>
          </a:blip>
          <a:srcRect/>
          <a:stretch/>
        </p:blipFill>
        <p:spPr>
          <a:xfrm>
            <a:off x="3808451" y="4071338"/>
            <a:ext cx="4294622" cy="2428811"/>
          </a:xfrm>
          <a:prstGeom prst="rect">
            <a:avLst/>
          </a:prstGeom>
          <a:noFill/>
          <a:ln>
            <a:noFill/>
          </a:ln>
        </p:spPr>
      </p:pic>
      <p:grpSp>
        <p:nvGrpSpPr>
          <p:cNvPr id="2" name="Group 1">
            <a:extLst>
              <a:ext uri="{FF2B5EF4-FFF2-40B4-BE49-F238E27FC236}">
                <a16:creationId xmlns:a16="http://schemas.microsoft.com/office/drawing/2014/main" id="{84F3B4EF-743F-33A7-CE0D-06EBC0DCF80B}"/>
              </a:ext>
            </a:extLst>
          </p:cNvPr>
          <p:cNvGrpSpPr/>
          <p:nvPr/>
        </p:nvGrpSpPr>
        <p:grpSpPr>
          <a:xfrm>
            <a:off x="8553450" y="4260284"/>
            <a:ext cx="2105697" cy="576207"/>
            <a:chOff x="8553450" y="4260284"/>
            <a:chExt cx="2105697" cy="576207"/>
          </a:xfrm>
        </p:grpSpPr>
        <p:sp>
          <p:nvSpPr>
            <p:cNvPr id="3" name="Oval 2">
              <a:extLst>
                <a:ext uri="{FF2B5EF4-FFF2-40B4-BE49-F238E27FC236}">
                  <a16:creationId xmlns:a16="http://schemas.microsoft.com/office/drawing/2014/main" id="{072995A0-B38E-C5F6-B057-CDE510D33C67}"/>
                </a:ext>
              </a:extLst>
            </p:cNvPr>
            <p:cNvSpPr/>
            <p:nvPr/>
          </p:nvSpPr>
          <p:spPr>
            <a:xfrm>
              <a:off x="8786100" y="4340375"/>
              <a:ext cx="136674" cy="172631"/>
            </a:xfrm>
            <a:prstGeom prst="ellipse">
              <a:avLst/>
            </a:prstGeom>
            <a:solidFill>
              <a:srgbClr val="9000B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B6F90BE-A65F-F9B8-2E8E-B86D06789A90}"/>
                </a:ext>
              </a:extLst>
            </p:cNvPr>
            <p:cNvSpPr/>
            <p:nvPr/>
          </p:nvSpPr>
          <p:spPr>
            <a:xfrm>
              <a:off x="8786100" y="4581326"/>
              <a:ext cx="136674" cy="172631"/>
            </a:xfrm>
            <a:prstGeom prst="ellipse">
              <a:avLst/>
            </a:prstGeom>
            <a:solidFill>
              <a:srgbClr val="6BEC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3E12CD-3CCF-50A1-F116-1BF415FBA17A}"/>
                </a:ext>
              </a:extLst>
            </p:cNvPr>
            <p:cNvSpPr txBox="1"/>
            <p:nvPr/>
          </p:nvSpPr>
          <p:spPr>
            <a:xfrm>
              <a:off x="8922774" y="4260284"/>
              <a:ext cx="1487908" cy="307777"/>
            </a:xfrm>
            <a:prstGeom prst="rect">
              <a:avLst/>
            </a:prstGeom>
            <a:noFill/>
          </p:spPr>
          <p:txBody>
            <a:bodyPr wrap="none" rtlCol="0">
              <a:spAutoFit/>
            </a:bodyPr>
            <a:lstStyle/>
            <a:p>
              <a:r>
                <a:rPr lang="en-US" dirty="0"/>
                <a:t>With momentum</a:t>
              </a:r>
            </a:p>
          </p:txBody>
        </p:sp>
        <p:sp>
          <p:nvSpPr>
            <p:cNvPr id="6" name="TextBox 5">
              <a:extLst>
                <a:ext uri="{FF2B5EF4-FFF2-40B4-BE49-F238E27FC236}">
                  <a16:creationId xmlns:a16="http://schemas.microsoft.com/office/drawing/2014/main" id="{B7AFE2F2-EE5F-270A-AF56-3E0B3EEAD7D7}"/>
                </a:ext>
              </a:extLst>
            </p:cNvPr>
            <p:cNvSpPr txBox="1"/>
            <p:nvPr/>
          </p:nvSpPr>
          <p:spPr>
            <a:xfrm>
              <a:off x="8922774" y="4528714"/>
              <a:ext cx="1736373" cy="307777"/>
            </a:xfrm>
            <a:prstGeom prst="rect">
              <a:avLst/>
            </a:prstGeom>
            <a:noFill/>
          </p:spPr>
          <p:txBody>
            <a:bodyPr wrap="none" rtlCol="0">
              <a:spAutoFit/>
            </a:bodyPr>
            <a:lstStyle/>
            <a:p>
              <a:r>
                <a:rPr lang="en-US" dirty="0"/>
                <a:t>Without momentum</a:t>
              </a:r>
            </a:p>
          </p:txBody>
        </p:sp>
        <p:sp>
          <p:nvSpPr>
            <p:cNvPr id="7" name="TextBox 6">
              <a:extLst>
                <a:ext uri="{FF2B5EF4-FFF2-40B4-BE49-F238E27FC236}">
                  <a16:creationId xmlns:a16="http://schemas.microsoft.com/office/drawing/2014/main" id="{6D4C7A80-F411-C729-79B9-6BDCA6AE106E}"/>
                </a:ext>
              </a:extLst>
            </p:cNvPr>
            <p:cNvSpPr txBox="1"/>
            <p:nvPr/>
          </p:nvSpPr>
          <p:spPr>
            <a:xfrm>
              <a:off x="8553450" y="4267200"/>
              <a:ext cx="184731" cy="307777"/>
            </a:xfrm>
            <a:prstGeom prst="rect">
              <a:avLst/>
            </a:prstGeom>
            <a:noFill/>
          </p:spPr>
          <p:txBody>
            <a:bodyPr wrap="none" rtlCol="0">
              <a:spAutoFit/>
            </a:bodyPr>
            <a:lstStyle/>
            <a:p>
              <a:endParaRPr lang="en-US"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d05beb6465_3_12"/>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US" dirty="0"/>
              <a:t>Variants of SGD</a:t>
            </a:r>
            <a:endParaRPr dirty="0"/>
          </a:p>
        </p:txBody>
      </p:sp>
      <p:sp>
        <p:nvSpPr>
          <p:cNvPr id="117" name="Google Shape;117;g2d05beb6465_3_12"/>
          <p:cNvSpPr txBox="1">
            <a:spLocks noGrp="1"/>
          </p:cNvSpPr>
          <p:nvPr>
            <p:ph type="body" idx="1"/>
          </p:nvPr>
        </p:nvSpPr>
        <p:spPr>
          <a:xfrm>
            <a:off x="304800" y="985221"/>
            <a:ext cx="11582400" cy="363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600"/>
              </a:spcBef>
              <a:spcAft>
                <a:spcPts val="0"/>
              </a:spcAft>
              <a:buSzPts val="2000"/>
              <a:buNone/>
            </a:pPr>
            <a:r>
              <a:rPr lang="en-US"/>
              <a:t>Nestrov Accelerated Gradient </a:t>
            </a:r>
            <a:endParaRPr/>
          </a:p>
        </p:txBody>
      </p:sp>
      <p:sp>
        <p:nvSpPr>
          <p:cNvPr id="118" name="Google Shape;118;g2d05beb6465_3_12"/>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Image: https://towardsdatascience.com/a-visual-explanation-of-gradient-descent-methods-momentum-adagrad-rmsprop-adam-f898b102325c</a:t>
            </a:r>
            <a:endParaRPr/>
          </a:p>
          <a:p>
            <a:pPr marL="0" lvl="0" indent="0" algn="l" rtl="0">
              <a:lnSpc>
                <a:spcPct val="100000"/>
              </a:lnSpc>
              <a:spcBef>
                <a:spcPts val="0"/>
              </a:spcBef>
              <a:spcAft>
                <a:spcPts val="0"/>
              </a:spcAft>
              <a:buSzPts val="1400"/>
              <a:buNone/>
            </a:pPr>
            <a:endParaRPr/>
          </a:p>
        </p:txBody>
      </p:sp>
      <p:pic>
        <p:nvPicPr>
          <p:cNvPr id="119" name="Google Shape;119;g2d05beb6465_3_12"/>
          <p:cNvPicPr preferRelativeResize="0"/>
          <p:nvPr/>
        </p:nvPicPr>
        <p:blipFill rotWithShape="1">
          <a:blip r:embed="rId3">
            <a:alphaModFix/>
          </a:blip>
          <a:srcRect t="9520" b="3853"/>
          <a:stretch/>
        </p:blipFill>
        <p:spPr>
          <a:xfrm>
            <a:off x="6896100" y="762000"/>
            <a:ext cx="4669476" cy="3467099"/>
          </a:xfrm>
          <a:prstGeom prst="rect">
            <a:avLst/>
          </a:prstGeom>
          <a:noFill/>
          <a:ln>
            <a:noFill/>
          </a:ln>
        </p:spPr>
      </p:pic>
      <p:sp>
        <p:nvSpPr>
          <p:cNvPr id="120" name="Google Shape;120;g2d05beb6465_3_12"/>
          <p:cNvSpPr txBox="1"/>
          <p:nvPr/>
        </p:nvSpPr>
        <p:spPr>
          <a:xfrm>
            <a:off x="304800" y="1439338"/>
            <a:ext cx="8481300" cy="615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 momentum-based variant of SGD.</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Now the gradient is calculated at a </a:t>
            </a:r>
            <a:r>
              <a:rPr lang="en-US" sz="1400" b="1" i="0" u="none" strike="noStrike" cap="none">
                <a:solidFill>
                  <a:srgbClr val="000000"/>
                </a:solidFill>
                <a:latin typeface="Arial"/>
                <a:ea typeface="Arial"/>
                <a:cs typeface="Arial"/>
                <a:sym typeface="Arial"/>
              </a:rPr>
              <a:t>point ahead.</a:t>
            </a:r>
            <a:endParaRPr sz="1400" b="0" i="0" u="none" strike="noStrike" cap="none">
              <a:solidFill>
                <a:srgbClr val="000000"/>
              </a:solidFill>
              <a:latin typeface="Arial"/>
              <a:ea typeface="Arial"/>
              <a:cs typeface="Arial"/>
              <a:sym typeface="Arial"/>
            </a:endParaRPr>
          </a:p>
        </p:txBody>
      </p:sp>
      <p:grpSp>
        <p:nvGrpSpPr>
          <p:cNvPr id="121" name="Google Shape;121;g2d05beb6465_3_12"/>
          <p:cNvGrpSpPr/>
          <p:nvPr/>
        </p:nvGrpSpPr>
        <p:grpSpPr>
          <a:xfrm>
            <a:off x="635000" y="2231000"/>
            <a:ext cx="6138600" cy="3081812"/>
            <a:chOff x="495300" y="2050200"/>
            <a:chExt cx="6138600" cy="3081812"/>
          </a:xfrm>
        </p:grpSpPr>
        <p:grpSp>
          <p:nvGrpSpPr>
            <p:cNvPr id="122" name="Google Shape;122;g2d05beb6465_3_12"/>
            <p:cNvGrpSpPr/>
            <p:nvPr/>
          </p:nvGrpSpPr>
          <p:grpSpPr>
            <a:xfrm>
              <a:off x="1393700" y="2775550"/>
              <a:ext cx="4420399" cy="2356462"/>
              <a:chOff x="1393700" y="2546950"/>
              <a:chExt cx="4420399" cy="2356462"/>
            </a:xfrm>
          </p:grpSpPr>
          <p:pic>
            <p:nvPicPr>
              <p:cNvPr id="123" name="Google Shape;123;g2d05beb6465_3_12"/>
              <p:cNvPicPr preferRelativeResize="0"/>
              <p:nvPr/>
            </p:nvPicPr>
            <p:blipFill rotWithShape="1">
              <a:blip r:embed="rId4">
                <a:alphaModFix/>
              </a:blip>
              <a:srcRect b="82614"/>
              <a:stretch/>
            </p:blipFill>
            <p:spPr>
              <a:xfrm>
                <a:off x="1393700" y="2546950"/>
                <a:ext cx="4420399" cy="476250"/>
              </a:xfrm>
              <a:prstGeom prst="rect">
                <a:avLst/>
              </a:prstGeom>
              <a:noFill/>
              <a:ln>
                <a:noFill/>
              </a:ln>
            </p:spPr>
          </p:pic>
          <p:pic>
            <p:nvPicPr>
              <p:cNvPr id="124" name="Google Shape;124;g2d05beb6465_3_12"/>
              <p:cNvPicPr preferRelativeResize="0"/>
              <p:nvPr/>
            </p:nvPicPr>
            <p:blipFill rotWithShape="1">
              <a:blip r:embed="rId4">
                <a:alphaModFix/>
              </a:blip>
              <a:srcRect l="-1200" t="32562" r="1198" b="50052"/>
              <a:stretch/>
            </p:blipFill>
            <p:spPr>
              <a:xfrm>
                <a:off x="1393700" y="3446337"/>
                <a:ext cx="4420399" cy="476250"/>
              </a:xfrm>
              <a:prstGeom prst="rect">
                <a:avLst/>
              </a:prstGeom>
              <a:noFill/>
              <a:ln>
                <a:noFill/>
              </a:ln>
            </p:spPr>
          </p:pic>
          <p:pic>
            <p:nvPicPr>
              <p:cNvPr id="125" name="Google Shape;125;g2d05beb6465_3_12"/>
              <p:cNvPicPr preferRelativeResize="0"/>
              <p:nvPr/>
            </p:nvPicPr>
            <p:blipFill rotWithShape="1">
              <a:blip r:embed="rId4">
                <a:alphaModFix/>
              </a:blip>
              <a:srcRect l="-1540" t="80683" r="1540" b="1930"/>
              <a:stretch/>
            </p:blipFill>
            <p:spPr>
              <a:xfrm>
                <a:off x="1393700" y="4427162"/>
                <a:ext cx="4420399" cy="476250"/>
              </a:xfrm>
              <a:prstGeom prst="rect">
                <a:avLst/>
              </a:prstGeom>
              <a:noFill/>
              <a:ln>
                <a:noFill/>
              </a:ln>
            </p:spPr>
          </p:pic>
        </p:grpSp>
        <p:sp>
          <p:nvSpPr>
            <p:cNvPr id="126" name="Google Shape;126;g2d05beb6465_3_12"/>
            <p:cNvSpPr txBox="1"/>
            <p:nvPr/>
          </p:nvSpPr>
          <p:spPr>
            <a:xfrm>
              <a:off x="495300" y="2050200"/>
              <a:ext cx="61386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Major steps,</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1371600" marR="0" lvl="2"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Looking Ahead</a:t>
              </a:r>
              <a:endParaRPr sz="1400" b="0" i="0" u="none" strike="noStrike" cap="none">
                <a:solidFill>
                  <a:schemeClr val="dk1"/>
                </a:solidFill>
                <a:latin typeface="Arial"/>
                <a:ea typeface="Arial"/>
                <a:cs typeface="Arial"/>
                <a:sym typeface="Arial"/>
              </a:endParaRPr>
            </a:p>
            <a:p>
              <a:pPr marL="137160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137160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1371600" marR="0" lvl="2"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Computing Gradient </a:t>
              </a:r>
              <a:endParaRPr sz="1400" b="0" i="0" u="none" strike="noStrike" cap="none">
                <a:solidFill>
                  <a:schemeClr val="dk1"/>
                </a:solidFill>
                <a:latin typeface="Arial"/>
                <a:ea typeface="Arial"/>
                <a:cs typeface="Arial"/>
                <a:sym typeface="Arial"/>
              </a:endParaRPr>
            </a:p>
            <a:p>
              <a:pPr marL="137160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1371600" marR="0" lvl="2" indent="-3175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Gradient Step</a:t>
              </a:r>
              <a:endParaRPr sz="1400" b="0" i="0" u="none" strike="noStrike" cap="none">
                <a:solidFill>
                  <a:schemeClr val="dk1"/>
                </a:solidFill>
                <a:latin typeface="Arial"/>
                <a:ea typeface="Arial"/>
                <a:cs typeface="Arial"/>
                <a:sym typeface="Arial"/>
              </a:endParaRPr>
            </a:p>
            <a:p>
              <a:pPr marL="137160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7" name="Google Shape;127;g2d05beb6465_3_12"/>
          <p:cNvPicPr preferRelativeResize="0"/>
          <p:nvPr/>
        </p:nvPicPr>
        <p:blipFill rotWithShape="1">
          <a:blip r:embed="rId5">
            <a:alphaModFix/>
          </a:blip>
          <a:srcRect b="13999"/>
          <a:stretch/>
        </p:blipFill>
        <p:spPr>
          <a:xfrm>
            <a:off x="7505700" y="4379750"/>
            <a:ext cx="4023600" cy="180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ff1d5183c6_2_7"/>
          <p:cNvSpPr txBox="1">
            <a:spLocks noGrp="1"/>
          </p:cNvSpPr>
          <p:nvPr>
            <p:ph type="title"/>
          </p:nvPr>
        </p:nvSpPr>
        <p:spPr>
          <a:xfrm>
            <a:off x="304800" y="0"/>
            <a:ext cx="11582400" cy="762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US"/>
              <a:t>Variants of SGD: Adaptive </a:t>
            </a:r>
            <a:endParaRPr/>
          </a:p>
        </p:txBody>
      </p:sp>
      <p:sp>
        <p:nvSpPr>
          <p:cNvPr id="133" name="Google Shape;133;g1ff1d5183c6_2_7"/>
          <p:cNvSpPr txBox="1">
            <a:spLocks noGrp="1"/>
          </p:cNvSpPr>
          <p:nvPr>
            <p:ph type="body" idx="2"/>
          </p:nvPr>
        </p:nvSpPr>
        <p:spPr>
          <a:xfrm>
            <a:off x="307910" y="6629400"/>
            <a:ext cx="11582400" cy="22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100"/>
              <a:buNone/>
            </a:pPr>
            <a:r>
              <a:rPr lang="en-US" sz="1100" dirty="0">
                <a:solidFill>
                  <a:schemeClr val="bg1"/>
                </a:solidFill>
                <a:latin typeface="Arial"/>
                <a:ea typeface="Arial"/>
                <a:cs typeface="Arial"/>
                <a:sym typeface="Arial"/>
              </a:rPr>
              <a:t>https://</a:t>
            </a:r>
            <a:r>
              <a:rPr lang="en-US" sz="1100" dirty="0" err="1">
                <a:solidFill>
                  <a:schemeClr val="bg1"/>
                </a:solidFill>
                <a:latin typeface="Arial"/>
                <a:ea typeface="Arial"/>
                <a:cs typeface="Arial"/>
                <a:sym typeface="Arial"/>
              </a:rPr>
              <a:t>towardsdatascience.com</a:t>
            </a:r>
            <a:r>
              <a:rPr lang="en-US" sz="1100" dirty="0">
                <a:solidFill>
                  <a:schemeClr val="bg1"/>
                </a:solidFill>
                <a:latin typeface="Arial"/>
                <a:ea typeface="Arial"/>
                <a:cs typeface="Arial"/>
                <a:sym typeface="Arial"/>
              </a:rPr>
              <a:t>/a-visual-explanation-of-gradient-descent-methods-momentum-adagrad-rmsprop-adam-f898b102325c</a:t>
            </a:r>
            <a:endParaRPr dirty="0">
              <a:solidFill>
                <a:schemeClr val="bg1"/>
              </a:solidFill>
            </a:endParaRPr>
          </a:p>
        </p:txBody>
      </p:sp>
      <p:sp>
        <p:nvSpPr>
          <p:cNvPr id="134" name="Google Shape;134;g1ff1d5183c6_2_7"/>
          <p:cNvSpPr txBox="1"/>
          <p:nvPr/>
        </p:nvSpPr>
        <p:spPr>
          <a:xfrm>
            <a:off x="2072800" y="1038500"/>
            <a:ext cx="1543500" cy="400200"/>
          </a:xfrm>
          <a:prstGeom prst="rect">
            <a:avLst/>
          </a:prstGeom>
          <a:noFill/>
          <a:ln>
            <a:noFill/>
          </a:ln>
        </p:spPr>
        <p:txBody>
          <a:bodyPr spcFirstLastPara="1" wrap="square" lIns="91425" tIns="91425" rIns="91425" bIns="91425" anchor="t" anchorCtr="0">
            <a:spAutoFit/>
          </a:bodyPr>
          <a:lstStyle/>
          <a:p>
            <a:pPr marL="0" marR="0" lvl="0" indent="457200" algn="l" rtl="0">
              <a:lnSpc>
                <a:spcPct val="100000"/>
              </a:lnSpc>
              <a:spcBef>
                <a:spcPts val="0"/>
              </a:spcBef>
              <a:spcAft>
                <a:spcPts val="0"/>
              </a:spcAft>
              <a:buNone/>
            </a:pPr>
            <a:r>
              <a:rPr lang="en-US" b="1"/>
              <a:t>AdaGrad</a:t>
            </a:r>
            <a:endParaRPr sz="1400" b="1" i="0" u="none" strike="noStrike" cap="none">
              <a:solidFill>
                <a:srgbClr val="000000"/>
              </a:solidFill>
            </a:endParaRPr>
          </a:p>
        </p:txBody>
      </p:sp>
      <p:pic>
        <p:nvPicPr>
          <p:cNvPr id="135" name="Google Shape;135;g1ff1d5183c6_2_7"/>
          <p:cNvPicPr preferRelativeResize="0"/>
          <p:nvPr/>
        </p:nvPicPr>
        <p:blipFill rotWithShape="1">
          <a:blip r:embed="rId3">
            <a:alphaModFix/>
          </a:blip>
          <a:srcRect/>
          <a:stretch/>
        </p:blipFill>
        <p:spPr>
          <a:xfrm>
            <a:off x="2170270" y="2609692"/>
            <a:ext cx="1328805" cy="762000"/>
          </a:xfrm>
          <a:prstGeom prst="rect">
            <a:avLst/>
          </a:prstGeom>
          <a:noFill/>
          <a:ln>
            <a:noFill/>
          </a:ln>
        </p:spPr>
      </p:pic>
      <p:pic>
        <p:nvPicPr>
          <p:cNvPr id="136" name="Google Shape;136;g1ff1d5183c6_2_7"/>
          <p:cNvPicPr preferRelativeResize="0"/>
          <p:nvPr/>
        </p:nvPicPr>
        <p:blipFill rotWithShape="1">
          <a:blip r:embed="rId4">
            <a:alphaModFix/>
          </a:blip>
          <a:srcRect/>
          <a:stretch/>
        </p:blipFill>
        <p:spPr>
          <a:xfrm>
            <a:off x="1926113" y="4237909"/>
            <a:ext cx="3393600" cy="412600"/>
          </a:xfrm>
          <a:prstGeom prst="rect">
            <a:avLst/>
          </a:prstGeom>
          <a:noFill/>
          <a:ln>
            <a:noFill/>
          </a:ln>
        </p:spPr>
      </p:pic>
      <p:pic>
        <p:nvPicPr>
          <p:cNvPr id="137" name="Google Shape;137;g1ff1d5183c6_2_7"/>
          <p:cNvPicPr preferRelativeResize="0"/>
          <p:nvPr/>
        </p:nvPicPr>
        <p:blipFill rotWithShape="1">
          <a:blip r:embed="rId5">
            <a:alphaModFix/>
          </a:blip>
          <a:srcRect/>
          <a:stretch/>
        </p:blipFill>
        <p:spPr>
          <a:xfrm>
            <a:off x="1865470" y="3646078"/>
            <a:ext cx="2510481" cy="677431"/>
          </a:xfrm>
          <a:prstGeom prst="rect">
            <a:avLst/>
          </a:prstGeom>
          <a:noFill/>
          <a:ln>
            <a:noFill/>
          </a:ln>
        </p:spPr>
      </p:pic>
      <p:sp>
        <p:nvSpPr>
          <p:cNvPr id="138" name="Google Shape;138;g1ff1d5183c6_2_7"/>
          <p:cNvSpPr txBox="1"/>
          <p:nvPr/>
        </p:nvSpPr>
        <p:spPr>
          <a:xfrm>
            <a:off x="7442100" y="1038500"/>
            <a:ext cx="1543500" cy="400200"/>
          </a:xfrm>
          <a:prstGeom prst="rect">
            <a:avLst/>
          </a:prstGeom>
          <a:noFill/>
          <a:ln>
            <a:noFill/>
          </a:ln>
        </p:spPr>
        <p:txBody>
          <a:bodyPr spcFirstLastPara="1" wrap="square" lIns="91425" tIns="91425" rIns="91425" bIns="91425" anchor="t" anchorCtr="0">
            <a:spAutoFit/>
          </a:bodyPr>
          <a:lstStyle/>
          <a:p>
            <a:pPr marL="0" marR="0" lvl="0" indent="457200" algn="l" rtl="0">
              <a:lnSpc>
                <a:spcPct val="100000"/>
              </a:lnSpc>
              <a:spcBef>
                <a:spcPts val="0"/>
              </a:spcBef>
              <a:spcAft>
                <a:spcPts val="0"/>
              </a:spcAft>
              <a:buNone/>
            </a:pPr>
            <a:r>
              <a:rPr lang="en-US" b="1"/>
              <a:t>RMS Prop</a:t>
            </a:r>
            <a:endParaRPr sz="1400" b="1" i="0" u="none" strike="noStrike" cap="none">
              <a:solidFill>
                <a:srgbClr val="000000"/>
              </a:solidFill>
            </a:endParaRPr>
          </a:p>
        </p:txBody>
      </p:sp>
      <mc:AlternateContent xmlns:mc="http://schemas.openxmlformats.org/markup-compatibility/2006">
        <mc:Choice xmlns:a14="http://schemas.microsoft.com/office/drawing/2010/main" Requires="a14">
          <p:sp>
            <p:nvSpPr>
              <p:cNvPr id="139" name="Google Shape;139;g1ff1d5183c6_2_7"/>
              <p:cNvSpPr txBox="1"/>
              <p:nvPr/>
            </p:nvSpPr>
            <p:spPr>
              <a:xfrm>
                <a:off x="192750" y="1611000"/>
                <a:ext cx="11806500" cy="680156"/>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chemeClr val="tx1"/>
                    </a:solidFill>
                  </a:rPr>
                  <a:t>Let’s define </a:t>
                </a:r>
                <a14:m>
                  <m:oMath xmlns:m="http://schemas.openxmlformats.org/officeDocument/2006/math">
                    <m:r>
                      <a:rPr lang="en-US" i="1">
                        <a:solidFill>
                          <a:schemeClr val="tx1"/>
                        </a:solidFill>
                        <a:latin typeface="Cambria Math" panose="02040503050406030204" pitchFamily="18" charset="0"/>
                      </a:rPr>
                      <m:t>𝑓</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oMath>
                </a14:m>
                <a:r>
                  <a:rPr lang="en-US" dirty="0">
                    <a:solidFill>
                      <a:schemeClr val="tx1"/>
                    </a:solidFill>
                  </a:rPr>
                  <a:t> to be the stochastic objective function with parameter </a:t>
                </a:r>
                <a14:m>
                  <m:oMath xmlns:m="http://schemas.openxmlformats.org/officeDocument/2006/math">
                    <m:r>
                      <a:rPr lang="en-US" i="1">
                        <a:solidFill>
                          <a:schemeClr val="tx1"/>
                        </a:solidFill>
                        <a:latin typeface="Cambria Math" panose="02040503050406030204" pitchFamily="18" charset="0"/>
                      </a:rPr>
                      <m:t>𝑥</m:t>
                    </m:r>
                  </m:oMath>
                </a14:m>
                <a:r>
                  <a:rPr lang="en-US" dirty="0">
                    <a:solidFill>
                      <a:schemeClr val="tx1"/>
                    </a:solidFill>
                  </a:rPr>
                  <a:t>, the function evaluation at 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as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oMath>
                </a14:m>
                <a:r>
                  <a:rPr lang="en-US" dirty="0">
                    <a:solidFill>
                      <a:schemeClr val="tx1"/>
                    </a:solidFill>
                  </a:rPr>
                  <a:t>, the gradient of the function with respect to </a:t>
                </a:r>
                <a14:m>
                  <m:oMath xmlns:m="http://schemas.openxmlformats.org/officeDocument/2006/math">
                    <m:r>
                      <a:rPr lang="en-US" i="1">
                        <a:solidFill>
                          <a:schemeClr val="tx1"/>
                        </a:solidFill>
                        <a:latin typeface="Cambria Math" panose="02040503050406030204" pitchFamily="18" charset="0"/>
                      </a:rPr>
                      <m:t>𝑥</m:t>
                    </m:r>
                  </m:oMath>
                </a14:m>
                <a:r>
                  <a:rPr lang="en-US" dirty="0">
                    <a:solidFill>
                      <a:schemeClr val="tx1"/>
                    </a:solidFill>
                  </a:rPr>
                  <a:t> at step </a:t>
                </a:r>
                <a14:m>
                  <m:oMath xmlns:m="http://schemas.openxmlformats.org/officeDocument/2006/math">
                    <m:r>
                      <a:rPr lang="en-US" i="1">
                        <a:solidFill>
                          <a:schemeClr val="tx1"/>
                        </a:solidFill>
                        <a:latin typeface="Cambria Math" panose="02040503050406030204" pitchFamily="18" charset="0"/>
                      </a:rPr>
                      <m:t>𝑡</m:t>
                    </m:r>
                  </m:oMath>
                </a14:m>
                <a:r>
                  <a:rPr lang="en-US" dirty="0">
                    <a:solidFill>
                      <a:schemeClr val="tx1"/>
                    </a:solidFill>
                  </a:rPr>
                  <a:t> to be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𝑔</m:t>
                        </m:r>
                      </m:e>
                      <m:sub>
                        <m:r>
                          <a:rPr lang="en-US" i="1">
                            <a:solidFill>
                              <a:schemeClr val="tx1"/>
                            </a:solidFill>
                            <a:latin typeface="Cambria Math" panose="02040503050406030204" pitchFamily="18" charset="0"/>
                          </a:rPr>
                          <m:t>𝑡</m:t>
                        </m:r>
                      </m:sub>
                    </m:sSub>
                  </m:oMath>
                </a14:m>
                <a:r>
                  <a:rPr lang="en-US" dirty="0">
                    <a:solidFill>
                      <a:schemeClr val="tx1"/>
                    </a:solidFill>
                  </a:rPr>
                  <a:t>,</a:t>
                </a:r>
                <a:endParaRPr dirty="0">
                  <a:solidFill>
                    <a:schemeClr val="dk1"/>
                  </a:solidFill>
                </a:endParaRPr>
              </a:p>
            </p:txBody>
          </p:sp>
        </mc:Choice>
        <mc:Fallback>
          <p:sp>
            <p:nvSpPr>
              <p:cNvPr id="139" name="Google Shape;139;g1ff1d5183c6_2_7"/>
              <p:cNvSpPr txBox="1">
                <a:spLocks noRot="1" noChangeAspect="1" noMove="1" noResize="1" noEditPoints="1" noAdjustHandles="1" noChangeArrowheads="1" noChangeShapeType="1" noTextEdit="1"/>
              </p:cNvSpPr>
              <p:nvPr/>
            </p:nvSpPr>
            <p:spPr>
              <a:xfrm>
                <a:off x="192750" y="1611000"/>
                <a:ext cx="11806500" cy="680156"/>
              </a:xfrm>
              <a:prstGeom prst="rect">
                <a:avLst/>
              </a:prstGeom>
              <a:blipFill>
                <a:blip r:embed="rId6"/>
                <a:stretch>
                  <a:fillRect l="-215"/>
                </a:stretch>
              </a:blipFill>
              <a:ln>
                <a:noFill/>
              </a:ln>
            </p:spPr>
            <p:txBody>
              <a:bodyPr/>
              <a:lstStyle/>
              <a:p>
                <a:r>
                  <a:rPr lang="en-US">
                    <a:noFill/>
                  </a:rPr>
                  <a:t> </a:t>
                </a:r>
              </a:p>
            </p:txBody>
          </p:sp>
        </mc:Fallback>
      </mc:AlternateContent>
      <p:sp>
        <p:nvSpPr>
          <p:cNvPr id="140" name="Google Shape;140;g1ff1d5183c6_2_7"/>
          <p:cNvSpPr txBox="1"/>
          <p:nvPr/>
        </p:nvSpPr>
        <p:spPr>
          <a:xfrm>
            <a:off x="531900" y="22095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solidFill>
                  <a:schemeClr val="dk1"/>
                </a:solidFill>
              </a:rPr>
              <a:t>Define,</a:t>
            </a:r>
            <a:endParaRPr>
              <a:solidFill>
                <a:schemeClr val="dk1"/>
              </a:solidFill>
            </a:endParaRPr>
          </a:p>
        </p:txBody>
      </p:sp>
      <p:pic>
        <p:nvPicPr>
          <p:cNvPr id="141" name="Google Shape;141;g1ff1d5183c6_2_7"/>
          <p:cNvPicPr preferRelativeResize="0"/>
          <p:nvPr/>
        </p:nvPicPr>
        <p:blipFill rotWithShape="1">
          <a:blip r:embed="rId7">
            <a:alphaModFix/>
          </a:blip>
          <a:srcRect/>
          <a:stretch/>
        </p:blipFill>
        <p:spPr>
          <a:xfrm>
            <a:off x="7033199" y="2603568"/>
            <a:ext cx="3359276" cy="621862"/>
          </a:xfrm>
          <a:prstGeom prst="rect">
            <a:avLst/>
          </a:prstGeom>
          <a:noFill/>
          <a:ln>
            <a:noFill/>
          </a:ln>
        </p:spPr>
      </p:pic>
      <p:sp>
        <p:nvSpPr>
          <p:cNvPr id="142" name="Google Shape;142;g1ff1d5183c6_2_7"/>
          <p:cNvSpPr txBox="1"/>
          <p:nvPr/>
        </p:nvSpPr>
        <p:spPr>
          <a:xfrm>
            <a:off x="506350" y="3482038"/>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dk1"/>
                </a:solidFill>
              </a:rPr>
              <a:t>Then, the update step,</a:t>
            </a:r>
            <a:endParaRPr dirty="0">
              <a:solidFill>
                <a:schemeClr val="dk1"/>
              </a:solidFill>
            </a:endParaRPr>
          </a:p>
        </p:txBody>
      </p:sp>
      <p:pic>
        <p:nvPicPr>
          <p:cNvPr id="143" name="Google Shape;143;g1ff1d5183c6_2_7"/>
          <p:cNvPicPr preferRelativeResize="0"/>
          <p:nvPr/>
        </p:nvPicPr>
        <p:blipFill rotWithShape="1">
          <a:blip r:embed="rId8">
            <a:alphaModFix/>
          </a:blip>
          <a:srcRect/>
          <a:stretch/>
        </p:blipFill>
        <p:spPr>
          <a:xfrm>
            <a:off x="7062212" y="3174384"/>
            <a:ext cx="3412274" cy="631673"/>
          </a:xfrm>
          <a:prstGeom prst="rect">
            <a:avLst/>
          </a:prstGeom>
          <a:noFill/>
          <a:ln>
            <a:noFill/>
          </a:ln>
        </p:spPr>
      </p:pic>
      <p:sp>
        <p:nvSpPr>
          <p:cNvPr id="144" name="Google Shape;144;g1ff1d5183c6_2_7"/>
          <p:cNvSpPr txBox="1"/>
          <p:nvPr/>
        </p:nvSpPr>
        <p:spPr>
          <a:xfrm>
            <a:off x="6757400" y="22095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solidFill>
                  <a:schemeClr val="dk1"/>
                </a:solidFill>
              </a:rPr>
              <a:t>Define, (p- decaying factor)</a:t>
            </a:r>
            <a:endParaRPr/>
          </a:p>
        </p:txBody>
      </p:sp>
      <p:pic>
        <p:nvPicPr>
          <p:cNvPr id="145" name="Google Shape;145;g1ff1d5183c6_2_7"/>
          <p:cNvPicPr preferRelativeResize="0"/>
          <p:nvPr/>
        </p:nvPicPr>
        <p:blipFill>
          <a:blip r:embed="rId9">
            <a:alphaModFix/>
          </a:blip>
          <a:stretch>
            <a:fillRect/>
          </a:stretch>
        </p:blipFill>
        <p:spPr>
          <a:xfrm>
            <a:off x="7178263" y="3881053"/>
            <a:ext cx="3069150" cy="677425"/>
          </a:xfrm>
          <a:prstGeom prst="rect">
            <a:avLst/>
          </a:prstGeom>
          <a:noFill/>
          <a:ln>
            <a:noFill/>
          </a:ln>
        </p:spPr>
      </p:pic>
      <p:sp>
        <p:nvSpPr>
          <p:cNvPr id="146" name="Google Shape;146;g1ff1d5183c6_2_7"/>
          <p:cNvSpPr txBox="1"/>
          <p:nvPr/>
        </p:nvSpPr>
        <p:spPr>
          <a:xfrm>
            <a:off x="6775188" y="445263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dk1"/>
                </a:solidFill>
              </a:rPr>
              <a:t>Then, the update step,</a:t>
            </a:r>
            <a:endParaRPr dirty="0">
              <a:solidFill>
                <a:schemeClr val="dk1"/>
              </a:solidFill>
            </a:endParaRPr>
          </a:p>
        </p:txBody>
      </p:sp>
      <p:pic>
        <p:nvPicPr>
          <p:cNvPr id="147" name="Google Shape;147;g1ff1d5183c6_2_7"/>
          <p:cNvPicPr preferRelativeResize="0"/>
          <p:nvPr/>
        </p:nvPicPr>
        <p:blipFill rotWithShape="1">
          <a:blip r:embed="rId10">
            <a:alphaModFix/>
          </a:blip>
          <a:srcRect/>
          <a:stretch/>
        </p:blipFill>
        <p:spPr>
          <a:xfrm>
            <a:off x="7658893" y="5066999"/>
            <a:ext cx="2218889" cy="624363"/>
          </a:xfrm>
          <a:prstGeom prst="rect">
            <a:avLst/>
          </a:prstGeom>
          <a:noFill/>
          <a:ln>
            <a:noFill/>
          </a:ln>
        </p:spPr>
      </p:pic>
      <p:cxnSp>
        <p:nvCxnSpPr>
          <p:cNvPr id="148" name="Google Shape;148;g1ff1d5183c6_2_7"/>
          <p:cNvCxnSpPr/>
          <p:nvPr/>
        </p:nvCxnSpPr>
        <p:spPr>
          <a:xfrm>
            <a:off x="6096000" y="838200"/>
            <a:ext cx="0" cy="8490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g1ff1d5183c6_2_7"/>
          <p:cNvCxnSpPr>
            <a:cxnSpLocks/>
            <a:stCxn id="139" idx="2"/>
          </p:cNvCxnSpPr>
          <p:nvPr/>
        </p:nvCxnSpPr>
        <p:spPr>
          <a:xfrm>
            <a:off x="6096000" y="2291156"/>
            <a:ext cx="0" cy="4223944"/>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801C88D0-652E-38EE-B093-A0E48F3CCD31}"/>
              </a:ext>
            </a:extLst>
          </p:cNvPr>
          <p:cNvSpPr txBox="1"/>
          <p:nvPr/>
        </p:nvSpPr>
        <p:spPr>
          <a:xfrm>
            <a:off x="1079805" y="3902840"/>
            <a:ext cx="6098458" cy="307777"/>
          </a:xfrm>
          <a:prstGeom prst="rect">
            <a:avLst/>
          </a:prstGeom>
          <a:noFill/>
        </p:spPr>
        <p:txBody>
          <a:bodyPr wrap="square">
            <a:spAutoFit/>
          </a:bodyPr>
          <a:lstStyle/>
          <a:p>
            <a:r>
              <a:rPr lang="en-US" dirty="0">
                <a:solidFill>
                  <a:schemeClr val="tx1"/>
                </a:solidFill>
                <a:latin typeface="+mj-lt"/>
              </a:rPr>
              <a:t>General:</a:t>
            </a:r>
            <a:endParaRPr lang="en-US" dirty="0"/>
          </a:p>
        </p:txBody>
      </p:sp>
      <p:sp>
        <p:nvSpPr>
          <p:cNvPr id="4" name="TextBox 3">
            <a:extLst>
              <a:ext uri="{FF2B5EF4-FFF2-40B4-BE49-F238E27FC236}">
                <a16:creationId xmlns:a16="http://schemas.microsoft.com/office/drawing/2014/main" id="{848E024B-B43C-8A7E-E171-D0414E5FF665}"/>
              </a:ext>
            </a:extLst>
          </p:cNvPr>
          <p:cNvSpPr txBox="1"/>
          <p:nvPr/>
        </p:nvSpPr>
        <p:spPr>
          <a:xfrm>
            <a:off x="1079805" y="4290320"/>
            <a:ext cx="6098458" cy="307777"/>
          </a:xfrm>
          <a:prstGeom prst="rect">
            <a:avLst/>
          </a:prstGeom>
          <a:noFill/>
        </p:spPr>
        <p:txBody>
          <a:bodyPr wrap="square">
            <a:spAutoFit/>
          </a:bodyPr>
          <a:lstStyle/>
          <a:p>
            <a:r>
              <a:rPr lang="en-US" dirty="0" err="1">
                <a:solidFill>
                  <a:schemeClr val="tx1"/>
                </a:solidFill>
                <a:latin typeface="+mj-lt"/>
              </a:rPr>
              <a:t>Simplifiedl</a:t>
            </a:r>
            <a:r>
              <a:rPr lang="en-US" dirty="0">
                <a:solidFill>
                  <a:schemeClr val="tx1"/>
                </a:solidFill>
                <a:latin typeface="+mj-lt"/>
              </a:rPr>
              <a:t>:</a:t>
            </a:r>
            <a:endParaRPr lang="en-US" dirty="0"/>
          </a:p>
        </p:txBody>
      </p:sp>
      <p:pic>
        <p:nvPicPr>
          <p:cNvPr id="6" name="Picture 5">
            <a:extLst>
              <a:ext uri="{FF2B5EF4-FFF2-40B4-BE49-F238E27FC236}">
                <a16:creationId xmlns:a16="http://schemas.microsoft.com/office/drawing/2014/main" id="{5E362617-3F49-43AC-7AD6-60BF23D6EB5B}"/>
              </a:ext>
            </a:extLst>
          </p:cNvPr>
          <p:cNvPicPr>
            <a:picLocks noChangeAspect="1"/>
          </p:cNvPicPr>
          <p:nvPr/>
        </p:nvPicPr>
        <p:blipFill>
          <a:blip r:embed="rId11"/>
          <a:stretch>
            <a:fillRect/>
          </a:stretch>
        </p:blipFill>
        <p:spPr>
          <a:xfrm>
            <a:off x="5004133" y="4779983"/>
            <a:ext cx="2029066" cy="18198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784</Words>
  <Application>Microsoft Macintosh PowerPoint</Application>
  <PresentationFormat>Widescreen</PresentationFormat>
  <Paragraphs>117</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 Math</vt:lpstr>
      <vt:lpstr>Söhne</vt:lpstr>
      <vt:lpstr>Wingdings</vt:lpstr>
      <vt:lpstr>Office Theme</vt:lpstr>
      <vt:lpstr>Stochastic Gradient Descent for Large Scale Machine Learning Problems </vt:lpstr>
      <vt:lpstr>Review: Gradient Descent</vt:lpstr>
      <vt:lpstr>Optimization: Large Scale Machine Learning Problems</vt:lpstr>
      <vt:lpstr>Stochastic Gradient Descent Algorithm </vt:lpstr>
      <vt:lpstr>Interpolation </vt:lpstr>
      <vt:lpstr>Proximity to Interpolation</vt:lpstr>
      <vt:lpstr>Variants of SGD</vt:lpstr>
      <vt:lpstr>Variants of SGD</vt:lpstr>
      <vt:lpstr>Variants of SGD: Adaptive </vt:lpstr>
      <vt:lpstr>Variants of SGD</vt:lpstr>
      <vt:lpstr>Convergence Analysis</vt:lpstr>
      <vt:lpstr>Stability</vt:lpstr>
      <vt:lpstr>Stability</vt:lpstr>
      <vt:lpstr>Stability</vt:lpstr>
      <vt:lpstr>Numerical Simulations</vt:lpstr>
      <vt:lpstr>Numerical Simulations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Stochastic Gradient Descent for Large Scale Machine Learning Problems </dc:title>
  <dc:creator>Waheed Bajwa</dc:creator>
  <cp:lastModifiedBy>Lakshitha Ramanayake Mudiyansel</cp:lastModifiedBy>
  <cp:revision>3</cp:revision>
  <dcterms:created xsi:type="dcterms:W3CDTF">2010-02-21T19:38:54Z</dcterms:created>
  <dcterms:modified xsi:type="dcterms:W3CDTF">2024-04-29T19:22:28Z</dcterms:modified>
</cp:coreProperties>
</file>